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91" r:id="rId12"/>
    <p:sldId id="266" r:id="rId13"/>
    <p:sldId id="267" r:id="rId14"/>
    <p:sldId id="292" r:id="rId15"/>
    <p:sldId id="293" r:id="rId16"/>
    <p:sldId id="294" r:id="rId17"/>
    <p:sldId id="295" r:id="rId18"/>
    <p:sldId id="296" r:id="rId19"/>
    <p:sldId id="297" r:id="rId20"/>
    <p:sldId id="269" r:id="rId21"/>
    <p:sldId id="298" r:id="rId22"/>
    <p:sldId id="300" r:id="rId23"/>
    <p:sldId id="301" r:id="rId24"/>
    <p:sldId id="299" r:id="rId25"/>
    <p:sldId id="316" r:id="rId26"/>
    <p:sldId id="318" r:id="rId27"/>
    <p:sldId id="317" r:id="rId28"/>
    <p:sldId id="302" r:id="rId29"/>
    <p:sldId id="307" r:id="rId30"/>
    <p:sldId id="304" r:id="rId31"/>
    <p:sldId id="308" r:id="rId32"/>
    <p:sldId id="306" r:id="rId33"/>
    <p:sldId id="309" r:id="rId34"/>
    <p:sldId id="314" r:id="rId35"/>
    <p:sldId id="311" r:id="rId36"/>
    <p:sldId id="315" r:id="rId37"/>
    <p:sldId id="313" r:id="rId38"/>
    <p:sldId id="319" r:id="rId39"/>
    <p:sldId id="325" r:id="rId40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42"/>
      <p:bold r:id="rId43"/>
    </p:embeddedFont>
    <p:embeddedFont>
      <p:font typeface="Fira Sans Condensed" panose="020B0503050000020004" pitchFamily="34" charset="0"/>
      <p:regular r:id="rId44"/>
      <p:bold r:id="rId45"/>
      <p:italic r:id="rId46"/>
      <p:boldItalic r:id="rId47"/>
    </p:embeddedFont>
    <p:embeddedFont>
      <p:font typeface="Fira Sans Condensed Light" panose="020B0403050000020004" pitchFamily="34" charset="0"/>
      <p:regular r:id="rId48"/>
      <p:bold r:id="rId49"/>
      <p:italic r:id="rId50"/>
      <p:boldItalic r:id="rId51"/>
    </p:embeddedFont>
    <p:embeddedFont>
      <p:font typeface="Rajdhani" panose="020B0604020202020204" charset="0"/>
      <p:regular r:id="rId52"/>
      <p:bold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F54216-2AF6-4774-AB9D-A6CB925EA1E5}">
  <a:tblStyle styleId="{BEF54216-2AF6-4774-AB9D-A6CB925EA1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1038" y="411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56E23-B153-44B3-B213-9DC5112A542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C5A156-7E92-4C3F-8D08-CEA6E311D299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Dry AMD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Train: 65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Total: 89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09684B-D0DA-49A2-B902-E745358AFC29}" type="parTrans" cxnId="{9394EA93-EE62-4FD9-98CB-336C6E303660}">
      <dgm:prSet/>
      <dgm:spPr/>
      <dgm:t>
        <a:bodyPr/>
        <a:lstStyle/>
        <a:p>
          <a:endParaRPr lang="en-US"/>
        </a:p>
      </dgm:t>
    </dgm:pt>
    <dgm:pt modelId="{7D01CFAC-3DBB-4235-AE27-26F764F3B560}" type="sibTrans" cxnId="{9394EA93-EE62-4FD9-98CB-336C6E303660}">
      <dgm:prSet/>
      <dgm:spPr/>
      <dgm:t>
        <a:bodyPr/>
        <a:lstStyle/>
        <a:p>
          <a:endParaRPr lang="en-US"/>
        </a:p>
      </dgm:t>
    </dgm:pt>
    <dgm:pt modelId="{BCC61FC6-0753-412F-94BD-D9D10451C69F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Normal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Train: 56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Total: 80</a:t>
          </a:r>
          <a:endParaRPr lang="en-US" sz="1600" dirty="0"/>
        </a:p>
      </dgm:t>
    </dgm:pt>
    <dgm:pt modelId="{1DC3E56B-5B17-4F55-904D-01C81DD418BD}" type="parTrans" cxnId="{6BF93BED-900A-4F2D-AB67-BA480C92D84C}">
      <dgm:prSet/>
      <dgm:spPr/>
      <dgm:t>
        <a:bodyPr/>
        <a:lstStyle/>
        <a:p>
          <a:endParaRPr lang="en-US"/>
        </a:p>
      </dgm:t>
    </dgm:pt>
    <dgm:pt modelId="{3EDFD987-71E1-47ED-AC4E-0A35CB9B4E6F}" type="sibTrans" cxnId="{6BF93BED-900A-4F2D-AB67-BA480C92D84C}">
      <dgm:prSet/>
      <dgm:spPr/>
      <dgm:t>
        <a:bodyPr/>
        <a:lstStyle/>
        <a:p>
          <a:endParaRPr lang="en-US"/>
        </a:p>
      </dgm:t>
    </dgm:pt>
    <dgm:pt modelId="{1A16453C-58FC-4628-A78C-02528BA47618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Wet AMD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Train: 92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Total: 116</a:t>
          </a:r>
          <a:endParaRPr lang="en-US" sz="1600" dirty="0"/>
        </a:p>
      </dgm:t>
    </dgm:pt>
    <dgm:pt modelId="{29DED28A-B7F4-438F-9830-810AEDC6844E}" type="sibTrans" cxnId="{C080402E-DDDC-444C-9D0F-525936087537}">
      <dgm:prSet/>
      <dgm:spPr/>
      <dgm:t>
        <a:bodyPr/>
        <a:lstStyle/>
        <a:p>
          <a:endParaRPr lang="en-US"/>
        </a:p>
      </dgm:t>
    </dgm:pt>
    <dgm:pt modelId="{DA28768D-56E2-436F-8FC7-5F740C54D6F9}" type="parTrans" cxnId="{C080402E-DDDC-444C-9D0F-525936087537}">
      <dgm:prSet/>
      <dgm:spPr/>
      <dgm:t>
        <a:bodyPr/>
        <a:lstStyle/>
        <a:p>
          <a:endParaRPr lang="en-US"/>
        </a:p>
      </dgm:t>
    </dgm:pt>
    <dgm:pt modelId="{39189859-B7F6-4576-B468-02FCF1036795}" type="pres">
      <dgm:prSet presAssocID="{72256E23-B153-44B3-B213-9DC5112A5427}" presName="diagram" presStyleCnt="0">
        <dgm:presLayoutVars>
          <dgm:dir/>
          <dgm:resizeHandles val="exact"/>
        </dgm:presLayoutVars>
      </dgm:prSet>
      <dgm:spPr/>
    </dgm:pt>
    <dgm:pt modelId="{D32E4CD1-3A20-41BF-88C9-AF056FD7F363}" type="pres">
      <dgm:prSet presAssocID="{DDC5A156-7E92-4C3F-8D08-CEA6E311D299}" presName="node" presStyleLbl="node1" presStyleIdx="0" presStyleCnt="3">
        <dgm:presLayoutVars>
          <dgm:bulletEnabled val="1"/>
        </dgm:presLayoutVars>
      </dgm:prSet>
      <dgm:spPr/>
    </dgm:pt>
    <dgm:pt modelId="{AC824431-CAE0-4E4A-9CE4-129CB075E3CA}" type="pres">
      <dgm:prSet presAssocID="{7D01CFAC-3DBB-4235-AE27-26F764F3B560}" presName="sibTrans" presStyleCnt="0"/>
      <dgm:spPr/>
    </dgm:pt>
    <dgm:pt modelId="{9FFB70DC-AB23-4C4D-BEC5-C25097DF2D29}" type="pres">
      <dgm:prSet presAssocID="{1A16453C-58FC-4628-A78C-02528BA47618}" presName="node" presStyleLbl="node1" presStyleIdx="1" presStyleCnt="3">
        <dgm:presLayoutVars>
          <dgm:bulletEnabled val="1"/>
        </dgm:presLayoutVars>
      </dgm:prSet>
      <dgm:spPr/>
    </dgm:pt>
    <dgm:pt modelId="{E9C43B8B-BC50-46ED-863C-5B8ADA057D41}" type="pres">
      <dgm:prSet presAssocID="{29DED28A-B7F4-438F-9830-810AEDC6844E}" presName="sibTrans" presStyleCnt="0"/>
      <dgm:spPr/>
    </dgm:pt>
    <dgm:pt modelId="{A005AF77-1741-4248-A492-94A2F42D2E60}" type="pres">
      <dgm:prSet presAssocID="{BCC61FC6-0753-412F-94BD-D9D10451C69F}" presName="node" presStyleLbl="node1" presStyleIdx="2" presStyleCnt="3">
        <dgm:presLayoutVars>
          <dgm:bulletEnabled val="1"/>
        </dgm:presLayoutVars>
      </dgm:prSet>
      <dgm:spPr/>
    </dgm:pt>
  </dgm:ptLst>
  <dgm:cxnLst>
    <dgm:cxn modelId="{893F311C-B4AF-413E-903B-002186C23BB2}" type="presOf" srcId="{DDC5A156-7E92-4C3F-8D08-CEA6E311D299}" destId="{D32E4CD1-3A20-41BF-88C9-AF056FD7F363}" srcOrd="0" destOrd="0" presId="urn:microsoft.com/office/officeart/2005/8/layout/default"/>
    <dgm:cxn modelId="{95D7E521-F335-4894-BA6C-08C348958E5D}" type="presOf" srcId="{72256E23-B153-44B3-B213-9DC5112A5427}" destId="{39189859-B7F6-4576-B468-02FCF1036795}" srcOrd="0" destOrd="0" presId="urn:microsoft.com/office/officeart/2005/8/layout/default"/>
    <dgm:cxn modelId="{C080402E-DDDC-444C-9D0F-525936087537}" srcId="{72256E23-B153-44B3-B213-9DC5112A5427}" destId="{1A16453C-58FC-4628-A78C-02528BA47618}" srcOrd="1" destOrd="0" parTransId="{DA28768D-56E2-436F-8FC7-5F740C54D6F9}" sibTransId="{29DED28A-B7F4-438F-9830-810AEDC6844E}"/>
    <dgm:cxn modelId="{9394EA93-EE62-4FD9-98CB-336C6E303660}" srcId="{72256E23-B153-44B3-B213-9DC5112A5427}" destId="{DDC5A156-7E92-4C3F-8D08-CEA6E311D299}" srcOrd="0" destOrd="0" parTransId="{A009684B-D0DA-49A2-B902-E745358AFC29}" sibTransId="{7D01CFAC-3DBB-4235-AE27-26F764F3B560}"/>
    <dgm:cxn modelId="{132EE59E-68D6-4433-9544-30F02A0A18D3}" type="presOf" srcId="{1A16453C-58FC-4628-A78C-02528BA47618}" destId="{9FFB70DC-AB23-4C4D-BEC5-C25097DF2D29}" srcOrd="0" destOrd="0" presId="urn:microsoft.com/office/officeart/2005/8/layout/default"/>
    <dgm:cxn modelId="{6BF93BED-900A-4F2D-AB67-BA480C92D84C}" srcId="{72256E23-B153-44B3-B213-9DC5112A5427}" destId="{BCC61FC6-0753-412F-94BD-D9D10451C69F}" srcOrd="2" destOrd="0" parTransId="{1DC3E56B-5B17-4F55-904D-01C81DD418BD}" sibTransId="{3EDFD987-71E1-47ED-AC4E-0A35CB9B4E6F}"/>
    <dgm:cxn modelId="{A563A2F9-08DB-4981-921D-0392E2B41112}" type="presOf" srcId="{BCC61FC6-0753-412F-94BD-D9D10451C69F}" destId="{A005AF77-1741-4248-A492-94A2F42D2E60}" srcOrd="0" destOrd="0" presId="urn:microsoft.com/office/officeart/2005/8/layout/default"/>
    <dgm:cxn modelId="{CB2447B3-F020-40FA-93B2-C75CFACF9F70}" type="presParOf" srcId="{39189859-B7F6-4576-B468-02FCF1036795}" destId="{D32E4CD1-3A20-41BF-88C9-AF056FD7F363}" srcOrd="0" destOrd="0" presId="urn:microsoft.com/office/officeart/2005/8/layout/default"/>
    <dgm:cxn modelId="{FB865FDB-0685-4C99-B27A-71701070800B}" type="presParOf" srcId="{39189859-B7F6-4576-B468-02FCF1036795}" destId="{AC824431-CAE0-4E4A-9CE4-129CB075E3CA}" srcOrd="1" destOrd="0" presId="urn:microsoft.com/office/officeart/2005/8/layout/default"/>
    <dgm:cxn modelId="{3300D1B5-CC1E-40C4-AB9C-8AC39D1C0441}" type="presParOf" srcId="{39189859-B7F6-4576-B468-02FCF1036795}" destId="{9FFB70DC-AB23-4C4D-BEC5-C25097DF2D29}" srcOrd="2" destOrd="0" presId="urn:microsoft.com/office/officeart/2005/8/layout/default"/>
    <dgm:cxn modelId="{8C70E524-D86F-4F82-8868-40C891897B38}" type="presParOf" srcId="{39189859-B7F6-4576-B468-02FCF1036795}" destId="{E9C43B8B-BC50-46ED-863C-5B8ADA057D41}" srcOrd="3" destOrd="0" presId="urn:microsoft.com/office/officeart/2005/8/layout/default"/>
    <dgm:cxn modelId="{1F771869-7503-4B2E-8E2D-9D0C409B7D52}" type="presParOf" srcId="{39189859-B7F6-4576-B468-02FCF1036795}" destId="{A005AF77-1741-4248-A492-94A2F42D2E6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E4CD1-3A20-41BF-88C9-AF056FD7F363}">
      <dsp:nvSpPr>
        <dsp:cNvPr id="0" name=""/>
        <dsp:cNvSpPr/>
      </dsp:nvSpPr>
      <dsp:spPr>
        <a:xfrm>
          <a:off x="20059" y="624"/>
          <a:ext cx="2554914" cy="1532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Dry AMD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Train: 65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Total: 89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59" y="624"/>
        <a:ext cx="2554914" cy="1532948"/>
      </dsp:txXfrm>
    </dsp:sp>
    <dsp:sp modelId="{9FFB70DC-AB23-4C4D-BEC5-C25097DF2D29}">
      <dsp:nvSpPr>
        <dsp:cNvPr id="0" name=""/>
        <dsp:cNvSpPr/>
      </dsp:nvSpPr>
      <dsp:spPr>
        <a:xfrm>
          <a:off x="2830464" y="624"/>
          <a:ext cx="2554914" cy="1532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Wet AMD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Train: 92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Total: 116</a:t>
          </a:r>
          <a:endParaRPr lang="en-US" sz="1600" kern="1200" dirty="0"/>
        </a:p>
      </dsp:txBody>
      <dsp:txXfrm>
        <a:off x="2830464" y="624"/>
        <a:ext cx="2554914" cy="1532948"/>
      </dsp:txXfrm>
    </dsp:sp>
    <dsp:sp modelId="{A005AF77-1741-4248-A492-94A2F42D2E60}">
      <dsp:nvSpPr>
        <dsp:cNvPr id="0" name=""/>
        <dsp:cNvSpPr/>
      </dsp:nvSpPr>
      <dsp:spPr>
        <a:xfrm>
          <a:off x="1425261" y="1789064"/>
          <a:ext cx="2554914" cy="1532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Normal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Train: 56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Test: 24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Total: 80</a:t>
          </a:r>
          <a:endParaRPr lang="en-US" sz="1600" kern="1200" dirty="0"/>
        </a:p>
      </dsp:txBody>
      <dsp:txXfrm>
        <a:off x="1425261" y="1789064"/>
        <a:ext cx="2554914" cy="1532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664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62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72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47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7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141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287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56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14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16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931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796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368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89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36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63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4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48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549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22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500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613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901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40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07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87D1-EB8D-6C6D-0284-CF47A018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3308E-0AF5-E16C-03D7-9D587BF76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061FE-07F5-A224-FA16-3B7D0327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4090A-0C44-ADAB-7B33-B1950E6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8930-A08E-BA0C-E46E-6D632B5E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65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8C38-FC9B-3808-C8B1-5C788C47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706E-4AD0-A021-013F-EA5F537D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E315-1BB2-028F-718E-F9C7C049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D0C2-7143-DC4F-5B1A-CC4A9270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3918-BD4D-A7CE-777F-31A21039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7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0726-5DA5-CA39-14E7-E92DE6C8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62DB-A895-CCBE-09B8-9A3E8E0B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0A3D2-2E3B-3A05-91F1-70674366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32170-C862-590F-3136-1D14295D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F713-E83D-79AD-C4CD-403FBAC4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4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B694-120F-EC36-BEB7-31806C9C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07B58-351C-0A57-3881-0D6D61BC6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ED200-FAF9-213F-30A5-CA341D906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40F46-33E2-6334-0BFB-FAD699A2B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4919B-F086-3F08-760A-E5B3662F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0AFE2-0B83-F962-F7C5-47EBABAD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A254-7530-0143-8385-1A3CBD7B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DEFE8-64EB-30D8-592A-DDF8F614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ED8DF-4387-3D6F-D346-F4256CB98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C914E-EF6B-3AA7-1CFD-DB3D60D0D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967EA-7432-99AF-37CF-9C0C1D6A4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810DDB-2702-7994-A7D0-94A220DF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98688-69B3-E47D-3B04-F03D085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36660-DF72-4B4A-8A79-3850EFA2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548B-980A-75FF-F551-38195943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3CCAA-337A-12B9-D4D0-95AF5F81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EA75B-F3D1-DECB-A3D4-FBC07E25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67CFE-BE42-D84D-B443-59B0D04B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76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8EA80-A3A1-C3A8-232A-17DDA757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51B9F-5998-C47B-2543-0D8B7059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F8B4B-A08E-EBCF-F297-94DA1934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73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8FB3-FDB1-D279-93EC-BBC90306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E936-E05D-EE14-2BBC-AF9B26D5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EA68-8C67-C361-4632-B42D080ED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3791-98B7-A434-1A97-F8101C90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EFFA5-C9A9-1800-BB00-A4F2E3CC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C6A5D-B6DA-4698-1B0A-F2F701DD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4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6835-F248-35F6-8F0B-912D9446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1D1DF-F50F-194F-930A-7E262DAB5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0F68-D929-C52E-3FD1-2B23085AD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68123-4678-4125-2704-2C08434D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7165-AB17-9E49-4D0B-2CB32CEB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DF85-C524-C540-E427-F4C1B796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0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7DEC-1DCC-E901-D62E-A5408FE0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A291-97C9-76B0-DB17-429E52C94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E7D91-0C1A-3819-D7B2-6026F8F5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59B9C-30F3-3FAD-04F3-718235CE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0C8AA-451C-4DD3-E0D2-80C1448B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6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7F97B-801A-5E49-8FE9-66FD769E7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C76FD-A240-9E06-9575-803D7B7CA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9F5B-C014-B238-7AF5-8DB3C1A9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8E1EE-78FC-0D6C-ABD6-989D164E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C7BD8-08FF-20A7-B89C-9C164560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9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D292C-D147-8E81-814B-6EE3DC61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85555-B98A-8AE4-E3A6-80662487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8938-3E39-0B9C-3AC3-1BC9B9BC2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CA0C6-F8E4-DAFB-183A-31D02DA9B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B7FA-ED6F-4C0D-9C4F-E36735B17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C8EF1-794C-408A-BA64-C6107E656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A9179-8FAF-8365-11EA-C4D3F473035E}"/>
              </a:ext>
            </a:extLst>
          </p:cNvPr>
          <p:cNvSpPr txBox="1"/>
          <p:nvPr/>
        </p:nvSpPr>
        <p:spPr>
          <a:xfrm>
            <a:off x="2673927" y="1728160"/>
            <a:ext cx="63176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fa-IR" sz="2100" b="1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Titr" panose="00000700000000000000" pitchFamily="2" charset="-78"/>
              </a:rPr>
              <a:t>تشخیص بیماری چشم به کمک هوش مصنوعی</a:t>
            </a:r>
            <a:endParaRPr lang="en-US" sz="2100" b="1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D6E12-48B4-C75A-DEB0-C8CEFC0DBC41}"/>
              </a:ext>
            </a:extLst>
          </p:cNvPr>
          <p:cNvSpPr txBox="1"/>
          <p:nvPr/>
        </p:nvSpPr>
        <p:spPr>
          <a:xfrm>
            <a:off x="7102595" y="2275660"/>
            <a:ext cx="1889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1">
              <a:buClrTx/>
            </a:pPr>
            <a:r>
              <a:rPr lang="fa-IR" sz="1500" b="1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ارائه دهندگان:</a:t>
            </a:r>
            <a:endParaRPr lang="en-US" sz="1500" b="1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3017C-DF6F-8680-865B-DE9AA1BDC9E5}"/>
              </a:ext>
            </a:extLst>
          </p:cNvPr>
          <p:cNvSpPr txBox="1"/>
          <p:nvPr/>
        </p:nvSpPr>
        <p:spPr>
          <a:xfrm>
            <a:off x="5527787" y="2551077"/>
            <a:ext cx="34638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1">
              <a:buClrTx/>
            </a:pPr>
            <a:r>
              <a:rPr lang="fa-IR" sz="1500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مصطفی امیری</a:t>
            </a:r>
          </a:p>
          <a:p>
            <a:pPr algn="r" defTabSz="685800" rtl="1">
              <a:buClrTx/>
            </a:pPr>
            <a:r>
              <a:rPr lang="fa-IR" sz="1500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پارسا آقائی</a:t>
            </a:r>
            <a:endParaRPr lang="en-US" sz="1500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4BFE2-D013-0604-0A1B-1068A2441258}"/>
              </a:ext>
            </a:extLst>
          </p:cNvPr>
          <p:cNvSpPr txBox="1"/>
          <p:nvPr/>
        </p:nvSpPr>
        <p:spPr>
          <a:xfrm>
            <a:off x="3366562" y="3288585"/>
            <a:ext cx="5625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buClrTx/>
            </a:pPr>
            <a:r>
              <a:rPr lang="fa-IR" sz="1500" b="1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استاد راهنما :</a:t>
            </a:r>
            <a:endParaRPr lang="en-US" sz="1500" b="1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C3C6B-9E5F-C58E-DA07-9202506D63BE}"/>
              </a:ext>
            </a:extLst>
          </p:cNvPr>
          <p:cNvSpPr txBox="1"/>
          <p:nvPr/>
        </p:nvSpPr>
        <p:spPr>
          <a:xfrm>
            <a:off x="3366562" y="3607114"/>
            <a:ext cx="5625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buClrTx/>
            </a:pPr>
            <a:r>
              <a:rPr lang="fa-IR" sz="1500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دکتر مهکامه شربت دار</a:t>
            </a:r>
            <a:endParaRPr lang="en-US" sz="1500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4C72B-D53E-5181-6ECD-3522A2B2CE7C}"/>
              </a:ext>
            </a:extLst>
          </p:cNvPr>
          <p:cNvSpPr txBox="1"/>
          <p:nvPr/>
        </p:nvSpPr>
        <p:spPr>
          <a:xfrm>
            <a:off x="3366562" y="4068607"/>
            <a:ext cx="5625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buClrTx/>
            </a:pPr>
            <a:r>
              <a:rPr lang="fa-IR" sz="1500" b="1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استاد ممتحن :</a:t>
            </a:r>
            <a:endParaRPr lang="en-US" sz="1500" b="1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1097E-AE9F-20D0-E197-347E148B5B30}"/>
              </a:ext>
            </a:extLst>
          </p:cNvPr>
          <p:cNvSpPr txBox="1"/>
          <p:nvPr/>
        </p:nvSpPr>
        <p:spPr>
          <a:xfrm>
            <a:off x="3366562" y="4387136"/>
            <a:ext cx="5625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buClrTx/>
            </a:pPr>
            <a:r>
              <a:rPr lang="fa-IR" sz="1500" kern="1200" dirty="0">
                <a:solidFill>
                  <a:schemeClr val="accent1">
                    <a:lumMod val="25000"/>
                    <a:lumOff val="75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دکتر امیر ستاری</a:t>
            </a:r>
            <a:endParaRPr lang="en-US" sz="1500" kern="1200" dirty="0">
              <a:solidFill>
                <a:schemeClr val="accent1">
                  <a:lumMod val="25000"/>
                  <a:lumOff val="75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16E34-D1ED-4E1D-F50D-4A986B7240D8}"/>
              </a:ext>
            </a:extLst>
          </p:cNvPr>
          <p:cNvSpPr txBox="1"/>
          <p:nvPr/>
        </p:nvSpPr>
        <p:spPr>
          <a:xfrm>
            <a:off x="-232065" y="4784180"/>
            <a:ext cx="16651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fa-IR" sz="1350" kern="1200" dirty="0">
                <a:solidFill>
                  <a:schemeClr val="bg1">
                    <a:lumMod val="40000"/>
                    <a:lumOff val="60000"/>
                  </a:schemeClr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زمستان 1402</a:t>
            </a:r>
            <a:endParaRPr lang="en-US" sz="1350" kern="1200" dirty="0">
              <a:solidFill>
                <a:schemeClr val="bg1">
                  <a:lumMod val="40000"/>
                  <a:lumOff val="60000"/>
                </a:schemeClr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E22BC0-9EFD-BCE1-5869-B5E4C7FCE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36" y="161892"/>
            <a:ext cx="1559728" cy="1566268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48092-51A0-6076-72F8-B199CF149872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6DD9B-7F52-EB99-1E15-0B0A21FC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01" y="230407"/>
            <a:ext cx="7704000" cy="572700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065C3-88E8-F604-C6C3-8467854A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1" y="1143696"/>
            <a:ext cx="3621421" cy="2962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56325-D147-22A4-F677-AF7293F67CD3}"/>
              </a:ext>
            </a:extLst>
          </p:cNvPr>
          <p:cNvSpPr txBox="1"/>
          <p:nvPr/>
        </p:nvSpPr>
        <p:spPr>
          <a:xfrm>
            <a:off x="5653824" y="1006332"/>
            <a:ext cx="2942823" cy="314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AI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یادگیری 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ماشین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ML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شبکه عصبی مصنوعی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ANN</a:t>
            </a: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b="1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fa-IR" sz="18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یادگیری عمیق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DL</a:t>
            </a: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0EB4D-BC46-8AF3-5019-4591223107C1}"/>
              </a:ext>
            </a:extLst>
          </p:cNvPr>
          <p:cNvSpPr txBox="1"/>
          <p:nvPr/>
        </p:nvSpPr>
        <p:spPr>
          <a:xfrm>
            <a:off x="194441" y="204952"/>
            <a:ext cx="42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45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CF3653-D40E-7F16-DBEE-8E88B115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16" y="243286"/>
            <a:ext cx="7704000" cy="572700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998D9-6457-A27D-BE80-D01D9FA7404A}"/>
              </a:ext>
            </a:extLst>
          </p:cNvPr>
          <p:cNvSpPr txBox="1"/>
          <p:nvPr/>
        </p:nvSpPr>
        <p:spPr>
          <a:xfrm>
            <a:off x="6357937" y="815986"/>
            <a:ext cx="229552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ar-SA" sz="1800" b="1" kern="100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شبکه‌های عصبی</a:t>
            </a:r>
            <a:r>
              <a:rPr lang="fa-IR" sz="1800" b="1" kern="100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مصنوعی</a:t>
            </a:r>
            <a:r>
              <a:rPr lang="ar-SA" sz="1800" b="1" kern="100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600" b="1" kern="100" dirty="0">
              <a:solidFill>
                <a:schemeClr val="tx2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A83FF-DFDD-B500-23F8-CA8BCEC5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73" y="1140372"/>
            <a:ext cx="3863327" cy="3613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099C86-DA16-D04C-B338-BE207F8CBDE7}"/>
              </a:ext>
            </a:extLst>
          </p:cNvPr>
          <p:cNvSpPr txBox="1"/>
          <p:nvPr/>
        </p:nvSpPr>
        <p:spPr>
          <a:xfrm>
            <a:off x="194440" y="204952"/>
            <a:ext cx="4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C8CCD-F5E2-DE36-5689-F2E1F03F2F34}"/>
              </a:ext>
            </a:extLst>
          </p:cNvPr>
          <p:cNvSpPr txBox="1"/>
          <p:nvPr/>
        </p:nvSpPr>
        <p:spPr>
          <a:xfrm>
            <a:off x="5419725" y="779463"/>
            <a:ext cx="3319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شبکه عصبی</a:t>
            </a:r>
            <a:r>
              <a:rPr lang="fa-IR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های</a:t>
            </a:r>
            <a:r>
              <a:rPr lang="ar-SA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پیچشی</a:t>
            </a:r>
            <a:r>
              <a:rPr lang="fa-IR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en-US" sz="20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CNN</a:t>
            </a:r>
            <a:r>
              <a:rPr lang="fa-IR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20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206375"/>
            <a:ext cx="7704138" cy="573088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780CF9-2605-FD33-8509-4A1A812C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57" y="1246423"/>
            <a:ext cx="4150043" cy="3478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655228-B2E9-2212-BC9E-445307A3A0B5}"/>
              </a:ext>
            </a:extLst>
          </p:cNvPr>
          <p:cNvSpPr txBox="1"/>
          <p:nvPr/>
        </p:nvSpPr>
        <p:spPr>
          <a:xfrm>
            <a:off x="194441" y="204952"/>
            <a:ext cx="44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12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C8CCD-F5E2-DE36-5689-F2E1F03F2F34}"/>
              </a:ext>
            </a:extLst>
          </p:cNvPr>
          <p:cNvSpPr txBox="1"/>
          <p:nvPr/>
        </p:nvSpPr>
        <p:spPr>
          <a:xfrm>
            <a:off x="4514850" y="927698"/>
            <a:ext cx="439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8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شبکه</a:t>
            </a:r>
            <a:r>
              <a:rPr lang="fa-IR" sz="18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های</a:t>
            </a:r>
            <a:r>
              <a:rPr lang="ar-SA" sz="18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عصبی پیچشی از پیش آموزش دیده شده</a:t>
            </a:r>
            <a:endParaRPr lang="en-US" sz="20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206375"/>
            <a:ext cx="7704138" cy="573088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AB488-5A4D-F0B5-3EAC-B69D22CDDFD6}"/>
              </a:ext>
            </a:extLst>
          </p:cNvPr>
          <p:cNvSpPr txBox="1"/>
          <p:nvPr/>
        </p:nvSpPr>
        <p:spPr>
          <a:xfrm>
            <a:off x="6405562" y="1445265"/>
            <a:ext cx="1885950" cy="276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ResNet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VGG16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MobileNet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EfficientNet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51801-EC51-CCBC-B8F2-A016B26623B1}"/>
              </a:ext>
            </a:extLst>
          </p:cNvPr>
          <p:cNvSpPr txBox="1"/>
          <p:nvPr/>
        </p:nvSpPr>
        <p:spPr>
          <a:xfrm>
            <a:off x="194441" y="204952"/>
            <a:ext cx="52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13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C8CCD-F5E2-DE36-5689-F2E1F03F2F34}"/>
              </a:ext>
            </a:extLst>
          </p:cNvPr>
          <p:cNvSpPr txBox="1"/>
          <p:nvPr/>
        </p:nvSpPr>
        <p:spPr>
          <a:xfrm>
            <a:off x="5419725" y="897829"/>
            <a:ext cx="3319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0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معیار های سنجش شبکه های عصبی</a:t>
            </a:r>
            <a:endParaRPr lang="en-US" sz="24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206375"/>
            <a:ext cx="7704138" cy="573088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E6423F-8488-E8CB-5FFD-43181E12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6" y="1297939"/>
            <a:ext cx="3565098" cy="2850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4D608-7392-4831-B426-F0539F797163}"/>
              </a:ext>
            </a:extLst>
          </p:cNvPr>
          <p:cNvSpPr txBox="1"/>
          <p:nvPr/>
        </p:nvSpPr>
        <p:spPr>
          <a:xfrm>
            <a:off x="6153151" y="1416305"/>
            <a:ext cx="251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Confusion Matrix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560D-6E8E-8B69-C354-6FC7BCCB3C21}"/>
              </a:ext>
            </a:extLst>
          </p:cNvPr>
          <p:cNvSpPr txBox="1"/>
          <p:nvPr/>
        </p:nvSpPr>
        <p:spPr>
          <a:xfrm>
            <a:off x="194441" y="204952"/>
            <a:ext cx="52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100431"/>
            <a:ext cx="7704138" cy="573088"/>
          </a:xfrm>
        </p:spPr>
        <p:txBody>
          <a:bodyPr/>
          <a:lstStyle/>
          <a:p>
            <a:pPr rtl="1"/>
            <a:r>
              <a:rPr lang="fa-IR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D5F10-77BB-7E1D-3BCE-CCFCC6EBE61A}"/>
              </a:ext>
            </a:extLst>
          </p:cNvPr>
          <p:cNvSpPr txBox="1"/>
          <p:nvPr/>
        </p:nvSpPr>
        <p:spPr>
          <a:xfrm>
            <a:off x="800100" y="825919"/>
            <a:ext cx="799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* </a:t>
            </a:r>
            <a:r>
              <a:rPr lang="ar-SA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دیتاستی که بر روی آن مدل‌سازی‌ها انجام می‌شود، شامل عکس‌های</a:t>
            </a:r>
            <a:r>
              <a:rPr lang="en-US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OCT </a:t>
            </a:r>
            <a:r>
              <a:rPr lang="fa-IR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است که برای تشخیص بیماری‌های چشم از آن‌ها استفاده می‌شود. این دیتاست از بیمارستان فوق تخصصی چشم نگاه جمع آوری شده است.</a:t>
            </a:r>
            <a:r>
              <a:rPr lang="en-US" sz="1800">
                <a:solidFill>
                  <a:schemeClr val="tx2"/>
                </a:solidFill>
                <a:effectLst/>
              </a:rPr>
              <a:t> 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B7FEF-6201-AFB8-9998-231CF496D949}"/>
              </a:ext>
            </a:extLst>
          </p:cNvPr>
          <p:cNvSpPr txBox="1"/>
          <p:nvPr/>
        </p:nvSpPr>
        <p:spPr>
          <a:xfrm>
            <a:off x="2971800" y="1784483"/>
            <a:ext cx="5672138" cy="157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این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شامل 3 دسته است که وضعیت بیماری چشم را مشخص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چشم سالم (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Normal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بیماری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Dry AMD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بیماری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Wet AMD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3D9063A-6FA7-8C8E-379F-9FFD89A46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6848"/>
              </p:ext>
            </p:extLst>
          </p:nvPr>
        </p:nvGraphicFramePr>
        <p:xfrm>
          <a:off x="326231" y="5330825"/>
          <a:ext cx="7424738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0848" imgH="1216021" progId="Word.Document.12">
                  <p:embed/>
                </p:oleObj>
              </mc:Choice>
              <mc:Fallback>
                <p:oleObj name="Document" r:id="rId3" imgW="5940848" imgH="1216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231" y="5330825"/>
                        <a:ext cx="7424738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287629-9149-C31A-0A41-D4EB3E8B9E87}"/>
              </a:ext>
            </a:extLst>
          </p:cNvPr>
          <p:cNvSpPr txBox="1"/>
          <p:nvPr/>
        </p:nvSpPr>
        <p:spPr>
          <a:xfrm>
            <a:off x="194441" y="204952"/>
            <a:ext cx="52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1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100431"/>
            <a:ext cx="7704138" cy="573088"/>
          </a:xfrm>
        </p:spPr>
        <p:txBody>
          <a:bodyPr/>
          <a:lstStyle/>
          <a:p>
            <a:pPr rtl="1"/>
            <a:r>
              <a:rPr lang="fa-IR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D5F10-77BB-7E1D-3BCE-CCFCC6EBE61A}"/>
              </a:ext>
            </a:extLst>
          </p:cNvPr>
          <p:cNvSpPr txBox="1"/>
          <p:nvPr/>
        </p:nvSpPr>
        <p:spPr>
          <a:xfrm>
            <a:off x="800100" y="825919"/>
            <a:ext cx="799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* </a:t>
            </a:r>
            <a:r>
              <a:rPr lang="ar-SA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دیتاستی که بر روی آن مدل‌سازی‌ها انجام می‌شود، شامل عکس‌های</a:t>
            </a:r>
            <a:r>
              <a:rPr lang="en-US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OCT </a:t>
            </a:r>
            <a:r>
              <a:rPr lang="fa-IR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800" ker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است که برای تشخیص بیماری‌های چشم از آن‌ها استفاده می‌شود. این دیتاست از بیمارستان فوق تخصصی چشم نگاه جمع آوری شده است.</a:t>
            </a:r>
            <a:r>
              <a:rPr lang="en-US" sz="1800">
                <a:solidFill>
                  <a:schemeClr val="tx2"/>
                </a:solidFill>
                <a:effectLst/>
              </a:rPr>
              <a:t> 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B7FEF-6201-AFB8-9998-231CF496D949}"/>
              </a:ext>
            </a:extLst>
          </p:cNvPr>
          <p:cNvSpPr txBox="1"/>
          <p:nvPr/>
        </p:nvSpPr>
        <p:spPr>
          <a:xfrm>
            <a:off x="2971800" y="1784483"/>
            <a:ext cx="5672138" cy="157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این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شامل 3 دسته است که وضعیت بیماری چشم را مشخص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می‌کند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چشم سالم (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Normal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بیماری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Dry AMD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بیماری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Wet AMD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04A31-0734-F6C0-F919-A1A70D7FC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1" t="31587" r="30077" b="36858"/>
          <a:stretch/>
        </p:blipFill>
        <p:spPr>
          <a:xfrm>
            <a:off x="1171903" y="2386650"/>
            <a:ext cx="3846787" cy="1623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5162F-9239-01BA-4577-79A25483339E}"/>
              </a:ext>
            </a:extLst>
          </p:cNvPr>
          <p:cNvSpPr txBox="1"/>
          <p:nvPr/>
        </p:nvSpPr>
        <p:spPr>
          <a:xfrm>
            <a:off x="194440" y="204952"/>
            <a:ext cx="425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16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100431"/>
            <a:ext cx="7704138" cy="573088"/>
          </a:xfrm>
        </p:spPr>
        <p:txBody>
          <a:bodyPr/>
          <a:lstStyle/>
          <a:p>
            <a:pPr rtl="1"/>
            <a:r>
              <a:rPr lang="fa-IR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700B2-94E5-4E2A-5E87-9F10D78B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6" y="1532889"/>
            <a:ext cx="5564566" cy="138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9D95B2-A37C-0771-08CB-98BFF74FF3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69" y="3243263"/>
            <a:ext cx="5580857" cy="16100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514B1-303E-0ED8-6690-294D29762DD2}"/>
              </a:ext>
            </a:extLst>
          </p:cNvPr>
          <p:cNvSpPr txBox="1"/>
          <p:nvPr/>
        </p:nvSpPr>
        <p:spPr>
          <a:xfrm>
            <a:off x="4171950" y="888310"/>
            <a:ext cx="4572000" cy="38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فرآیند پیش پردازش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داده‌ها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لازم است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عکس‌ها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را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crop</a:t>
            </a: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کنیم.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C0643-E158-49B2-31D7-BDF53F09BD32}"/>
              </a:ext>
            </a:extLst>
          </p:cNvPr>
          <p:cNvSpPr txBox="1"/>
          <p:nvPr/>
        </p:nvSpPr>
        <p:spPr>
          <a:xfrm>
            <a:off x="194441" y="204952"/>
            <a:ext cx="483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17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0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CFCF2E4-A3CB-0E2B-5E72-A5D12D1E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100431"/>
            <a:ext cx="7704138" cy="573088"/>
          </a:xfrm>
        </p:spPr>
        <p:txBody>
          <a:bodyPr/>
          <a:lstStyle/>
          <a:p>
            <a:pPr rtl="1"/>
            <a:r>
              <a:rPr lang="fa-IR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دیتاست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514B1-303E-0ED8-6690-294D29762DD2}"/>
              </a:ext>
            </a:extLst>
          </p:cNvPr>
          <p:cNvSpPr txBox="1"/>
          <p:nvPr/>
        </p:nvSpPr>
        <p:spPr>
          <a:xfrm>
            <a:off x="7529511" y="812110"/>
            <a:ext cx="1114425" cy="38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تعداد </a:t>
            </a:r>
            <a:r>
              <a:rPr lang="fa-IR" sz="18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داده‌ها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6E6779-EF32-D4B9-D29B-912CCEC43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869798"/>
              </p:ext>
            </p:extLst>
          </p:nvPr>
        </p:nvGraphicFramePr>
        <p:xfrm>
          <a:off x="1685925" y="1309687"/>
          <a:ext cx="5405438" cy="332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43EE5BA-332E-C1B5-CE06-6F0B0527E8AF}"/>
              </a:ext>
            </a:extLst>
          </p:cNvPr>
          <p:cNvSpPr txBox="1"/>
          <p:nvPr/>
        </p:nvSpPr>
        <p:spPr>
          <a:xfrm>
            <a:off x="194441" y="204952"/>
            <a:ext cx="52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18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18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505700" y="812899"/>
            <a:ext cx="126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345A0-6B6D-A1DF-16E7-C100A3397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4" y="967919"/>
            <a:ext cx="6728813" cy="34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B807F-6227-AAAB-D80E-5AE47C46D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4314076"/>
            <a:ext cx="1462088" cy="70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000" y="236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000" dirty="0">
                <a:cs typeface="B Nazanin" panose="00000400000000000000" pitchFamily="2" charset="-78"/>
              </a:rPr>
              <a:t>مقدمه</a:t>
            </a:r>
            <a:endParaRPr sz="3000" dirty="0">
              <a:cs typeface="B Nazanin" panose="00000400000000000000" pitchFamily="2" charset="-78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018DE3FD-FE32-887C-876F-D72CDF6558A9}"/>
              </a:ext>
            </a:extLst>
          </p:cNvPr>
          <p:cNvSpPr txBox="1">
            <a:spLocks/>
          </p:cNvSpPr>
          <p:nvPr/>
        </p:nvSpPr>
        <p:spPr>
          <a:xfrm>
            <a:off x="5381296" y="1970570"/>
            <a:ext cx="2610817" cy="1176965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اهمیت و ضرورت تحقیق:</a:t>
            </a: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تشخیص اولیه                                                </a:t>
            </a: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تسریع روند تشخیص</a:t>
            </a:r>
            <a:endParaRPr lang="en-US" sz="1800" b="1" kern="100" dirty="0">
              <a:solidFill>
                <a:schemeClr val="accent4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65;p16">
            <a:extLst>
              <a:ext uri="{FF2B5EF4-FFF2-40B4-BE49-F238E27FC236}">
                <a16:creationId xmlns:a16="http://schemas.microsoft.com/office/drawing/2014/main" id="{0A5FA36A-8299-F2AA-6DC3-99828B941E6E}"/>
              </a:ext>
            </a:extLst>
          </p:cNvPr>
          <p:cNvSpPr txBox="1">
            <a:spLocks/>
          </p:cNvSpPr>
          <p:nvPr/>
        </p:nvSpPr>
        <p:spPr>
          <a:xfrm>
            <a:off x="1041527" y="966215"/>
            <a:ext cx="6913800" cy="476649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</a:pPr>
            <a:r>
              <a:rPr lang="fa-IR" sz="20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b="1" kern="100" dirty="0">
                <a:solidFill>
                  <a:schemeClr val="accent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معرفی مسئله</a:t>
            </a:r>
            <a:r>
              <a:rPr lang="fa-IR" sz="18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: تشخیص بیماری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Wet AMD</a:t>
            </a:r>
            <a:r>
              <a:rPr lang="fa-I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Dry AMD</a:t>
            </a:r>
            <a:r>
              <a:rPr lang="fa-I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مقابل چشم سالم</a:t>
            </a:r>
          </a:p>
          <a:p>
            <a:pPr marL="0" marR="0" indent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None/>
            </a:pPr>
            <a:endParaRPr lang="en-US" sz="1800" b="1" kern="100" dirty="0">
              <a:solidFill>
                <a:schemeClr val="accent4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A7E23813-230C-A1C2-9E43-05EEC3AEBF12}"/>
              </a:ext>
            </a:extLst>
          </p:cNvPr>
          <p:cNvSpPr txBox="1">
            <a:spLocks/>
          </p:cNvSpPr>
          <p:nvPr/>
        </p:nvSpPr>
        <p:spPr>
          <a:xfrm>
            <a:off x="1115100" y="3607979"/>
            <a:ext cx="6913800" cy="866799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هدف از تحقیق:</a:t>
            </a: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ابزاری کاربردی برای پزشکان و بیماران</a:t>
            </a:r>
            <a:endParaRPr lang="en-US" b="1" kern="100" dirty="0">
              <a:solidFill>
                <a:schemeClr val="accent4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4BEA50AD-A991-8B1A-292A-26624055055B}"/>
              </a:ext>
            </a:extLst>
          </p:cNvPr>
          <p:cNvSpPr txBox="1">
            <a:spLocks/>
          </p:cNvSpPr>
          <p:nvPr/>
        </p:nvSpPr>
        <p:spPr>
          <a:xfrm>
            <a:off x="348667" y="1970569"/>
            <a:ext cx="5032629" cy="1176965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ابزار آموزشی دانشجویان پزشکی</a:t>
            </a: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جلوگیری از خطای انسانی</a:t>
            </a: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r>
              <a:rPr lang="fa-IR" sz="1800" b="1" kern="10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یکپارچگی درمان بالینی و تشخیص </a:t>
            </a:r>
            <a:r>
              <a:rPr lang="fa-IR" sz="1800" b="1" kern="100" dirty="0">
                <a:solidFill>
                  <a:schemeClr val="accent4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هوش مصنوعی</a:t>
            </a:r>
            <a:endParaRPr lang="fa-IR" sz="1800" b="1" kern="100" dirty="0">
              <a:solidFill>
                <a:schemeClr val="accent4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285750" indent="-285750" algn="just" rtl="1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</a:pPr>
            <a:endParaRPr lang="en-US" sz="1800" b="1" kern="100" dirty="0">
              <a:solidFill>
                <a:schemeClr val="accent4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D3894-4356-39D8-A6E1-1FB072577B13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505700" y="812899"/>
            <a:ext cx="126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345A0-6B6D-A1DF-16E7-C100A3397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4" y="967919"/>
            <a:ext cx="1262063" cy="6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B807F-6227-AAAB-D80E-5AE47C46D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545858"/>
            <a:ext cx="7181850" cy="3475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17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505700" y="812899"/>
            <a:ext cx="126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335C-971D-2B2C-43A4-4D402F28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8" y="1310818"/>
            <a:ext cx="6413726" cy="2461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11665-A13D-6CC3-14E0-2BAA087C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4147099"/>
            <a:ext cx="1496430" cy="560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8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505700" y="812899"/>
            <a:ext cx="126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335C-971D-2B2C-43A4-4D402F28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8" y="1310819"/>
            <a:ext cx="1599340" cy="61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11665-A13D-6CC3-14E0-2BAA087C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74" y="2147888"/>
            <a:ext cx="6835931" cy="2559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029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505700" y="812899"/>
            <a:ext cx="126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VGG19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2963B-2D22-3F74-EDCE-25BDCD569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5" y="1302030"/>
            <a:ext cx="4029075" cy="338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C60D0-D6E1-13A2-E851-E41E9D0BA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78" y="1302030"/>
            <a:ext cx="4119245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69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319963" y="812899"/>
            <a:ext cx="144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ResNet50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1EC82-AAD5-BA61-ED38-A0EB45103F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86" y="1571624"/>
            <a:ext cx="7162628" cy="2495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42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319963" y="812899"/>
            <a:ext cx="144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ResNet50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4CA8C-50E5-B067-4123-E670E959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6" y="1565593"/>
            <a:ext cx="5111848" cy="1911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04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319963" y="812899"/>
            <a:ext cx="144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ResNet50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F8AC1-887C-44A2-A755-0632C5054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56" y="1182231"/>
            <a:ext cx="4129088" cy="3443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6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34247" y="812899"/>
            <a:ext cx="173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DEADF-30F2-CE04-14D5-CED9FB57C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957263"/>
            <a:ext cx="6504838" cy="336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58421-D199-F72B-4E85-178F7423C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24351"/>
            <a:ext cx="1223962" cy="622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58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34247" y="812899"/>
            <a:ext cx="173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DEADF-30F2-CE04-14D5-CED9FB57C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957263"/>
            <a:ext cx="1214438" cy="62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58421-D199-F72B-4E85-178F7423C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470088"/>
            <a:ext cx="6834187" cy="3476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66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58025" y="812899"/>
            <a:ext cx="1709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F30B7-786F-7DB0-A26F-0B3C3418C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1295965"/>
            <a:ext cx="6754214" cy="2551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CC245-71CC-3FD0-1A9C-778E58E3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4076018"/>
            <a:ext cx="1709737" cy="643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3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E03B1B-E165-7762-9880-D332885C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636"/>
            <a:ext cx="7704000" cy="572700"/>
          </a:xfrm>
        </p:spPr>
        <p:txBody>
          <a:bodyPr/>
          <a:lstStyle/>
          <a:p>
            <a:pPr rtl="1"/>
            <a:r>
              <a:rPr lang="fa-I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پیشینه پژوهش: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B8678-FE90-8D43-8B83-6C465C49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4" y="637800"/>
            <a:ext cx="4536871" cy="2024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9F623-A7A4-5D07-130A-09143A70F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6"/>
          <a:stretch/>
        </p:blipFill>
        <p:spPr bwMode="auto">
          <a:xfrm>
            <a:off x="2496406" y="2962276"/>
            <a:ext cx="6527221" cy="212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83D3E-97ED-B22F-82FA-71B5FC2F83B4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3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58025" y="812899"/>
            <a:ext cx="1709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F30B7-786F-7DB0-A26F-0B3C3418C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1295965"/>
            <a:ext cx="1208751" cy="456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CC245-71CC-3FD0-1A9C-778E58E3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1" y="1895476"/>
            <a:ext cx="6996172" cy="2633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46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6848475" y="812899"/>
            <a:ext cx="191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26F42-9B76-EAC5-FB88-B98D7015B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8" y="1507490"/>
            <a:ext cx="4191000" cy="324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D2DA9-0458-4B20-DAE4-67C6251C29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1479888"/>
            <a:ext cx="4045584" cy="3276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85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34247" y="812899"/>
            <a:ext cx="173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FD03F-49C7-A60F-2749-3A4AE8073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997565"/>
            <a:ext cx="6526638" cy="332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6A893-52EB-9459-1E45-EE4A4AC16D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4" y="3972255"/>
            <a:ext cx="1794827" cy="937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580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34247" y="812899"/>
            <a:ext cx="173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FD03F-49C7-A60F-2749-3A4AE8073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997565"/>
            <a:ext cx="1199516" cy="61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6A893-52EB-9459-1E45-EE4A4AC16D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5" y="1302030"/>
            <a:ext cx="6809738" cy="355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2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58025" y="812899"/>
            <a:ext cx="1709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6312C-5195-272F-002C-84C1CFEE3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0" y="1423986"/>
            <a:ext cx="6214049" cy="238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0C4F3-A9B7-8986-FCF3-52E134047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3976374"/>
            <a:ext cx="1655127" cy="619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76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7058025" y="812899"/>
            <a:ext cx="1709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6312C-5195-272F-002C-84C1CFEE3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1" y="1423986"/>
            <a:ext cx="1107440" cy="425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0C4F3-A9B7-8986-FCF3-52E134047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49" y="1952625"/>
            <a:ext cx="6808041" cy="2547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23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400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جزئیات و نتایج مدل سازی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335E-959D-93E5-113D-DB6E4191C0A5}"/>
              </a:ext>
            </a:extLst>
          </p:cNvPr>
          <p:cNvSpPr txBox="1"/>
          <p:nvPr/>
        </p:nvSpPr>
        <p:spPr>
          <a:xfrm>
            <a:off x="6848475" y="812899"/>
            <a:ext cx="191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1800" b="1" kern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Xception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59735-39B5-3632-F6EB-40AAF56C78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" y="1397318"/>
            <a:ext cx="4063971" cy="320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649C6-7ABC-5E14-5DDF-D9DAFF589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28" y="1397318"/>
            <a:ext cx="3787234" cy="3203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504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1AC8D-0C20-5A8E-58CE-29695E58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52" y="129409"/>
            <a:ext cx="7704000" cy="57270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نتیجه گیری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8C6C0-0D1D-6F2B-B6CD-96C37693FA31}"/>
              </a:ext>
            </a:extLst>
          </p:cNvPr>
          <p:cNvSpPr txBox="1"/>
          <p:nvPr/>
        </p:nvSpPr>
        <p:spPr>
          <a:xfrm>
            <a:off x="360356" y="962312"/>
            <a:ext cx="8535900" cy="6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مدلی که بهترین عملکرد را در میان مدل های ساخته شده داشت </a:t>
            </a:r>
            <a:r>
              <a:rPr lang="fa-IR" sz="18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مدل‌سازی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 استفاده از شبکه </a:t>
            </a:r>
            <a:r>
              <a:rPr lang="en-US" sz="1800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InceptionV3</a:t>
            </a:r>
            <a:r>
              <a:rPr lang="fa-IR" sz="1800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با از </a:t>
            </a:r>
            <a:r>
              <a:rPr lang="fa-IR" sz="18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فریز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خارج کردن 5 لایه آخر است. </a:t>
            </a:r>
            <a:endParaRPr lang="en-US" dirty="0">
              <a:solidFill>
                <a:schemeClr val="accent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22693-BCFC-1C2B-F06E-F8D3E1276390}"/>
              </a:ext>
            </a:extLst>
          </p:cNvPr>
          <p:cNvSpPr txBox="1"/>
          <p:nvPr/>
        </p:nvSpPr>
        <p:spPr>
          <a:xfrm>
            <a:off x="360356" y="1902060"/>
            <a:ext cx="8535900" cy="6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طبیعی است که با افزایش </a:t>
            </a:r>
            <a:r>
              <a:rPr lang="fa-IR" sz="18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دیتا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ها و جمع آوری تعداد بیشتری عکس </a:t>
            </a:r>
            <a:r>
              <a:rPr lang="en-US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oct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از بیمارستان </a:t>
            </a:r>
            <a:r>
              <a:rPr lang="fa-IR" sz="18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می‌توانیم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مدل </a:t>
            </a:r>
            <a:r>
              <a:rPr lang="fa-IR" sz="180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هایی</a:t>
            </a:r>
            <a:r>
              <a:rPr lang="fa-IR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 دقت بالاتر و عملکرد بهتری بسازیم.</a:t>
            </a:r>
            <a:endParaRPr lang="en-US" dirty="0">
              <a:solidFill>
                <a:schemeClr val="accent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65CBF-AD0A-0885-5CDA-DCC4F8C02681}"/>
              </a:ext>
            </a:extLst>
          </p:cNvPr>
          <p:cNvSpPr txBox="1"/>
          <p:nvPr/>
        </p:nvSpPr>
        <p:spPr>
          <a:xfrm>
            <a:off x="360356" y="2972957"/>
            <a:ext cx="853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گام بعدی، تعیین شدت بیماری های </a:t>
            </a:r>
            <a:r>
              <a:rPr lang="en-US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Wet AMD</a:t>
            </a:r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Dry AMD</a:t>
            </a:r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در کنار تشخیص </a:t>
            </a:r>
            <a:r>
              <a:rPr lang="fa-IR" sz="1800" kern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آن‌ها</a:t>
            </a:r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 عملکردی مناسب است. با استفاده از تعیین شدت </a:t>
            </a:r>
            <a:r>
              <a:rPr lang="fa-IR" sz="1800" kern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بیماری‌ها</a:t>
            </a:r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800" kern="0" dirty="0" err="1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می‌توان</a:t>
            </a:r>
            <a:r>
              <a:rPr lang="fa-IR" sz="1800" kern="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روند بهبود و وضعیت بیماران را مشخص کرد.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9CDAB-D0C5-DBFB-5577-45D51E9A4B69}"/>
              </a:ext>
            </a:extLst>
          </p:cNvPr>
          <p:cNvSpPr txBox="1"/>
          <p:nvPr/>
        </p:nvSpPr>
        <p:spPr>
          <a:xfrm>
            <a:off x="194440" y="204952"/>
            <a:ext cx="42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36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61A379D-5CAE-35E2-6742-665BD31AE2FD}"/>
              </a:ext>
            </a:extLst>
          </p:cNvPr>
          <p:cNvGrpSpPr/>
          <p:nvPr/>
        </p:nvGrpSpPr>
        <p:grpSpPr>
          <a:xfrm>
            <a:off x="-346365" y="-1524404"/>
            <a:ext cx="10509362" cy="1382355"/>
            <a:chOff x="-461819" y="-1844973"/>
            <a:chExt cx="14012482" cy="1843140"/>
          </a:xfrm>
        </p:grpSpPr>
        <p:sp>
          <p:nvSpPr>
            <p:cNvPr id="3" name="Double Wave 2">
              <a:extLst>
                <a:ext uri="{FF2B5EF4-FFF2-40B4-BE49-F238E27FC236}">
                  <a16:creationId xmlns:a16="http://schemas.microsoft.com/office/drawing/2014/main" id="{D43E5C24-6C39-5F6E-38C2-F40715D2080A}"/>
                </a:ext>
              </a:extLst>
            </p:cNvPr>
            <p:cNvSpPr/>
            <p:nvPr/>
          </p:nvSpPr>
          <p:spPr>
            <a:xfrm>
              <a:off x="923636" y="-16490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Double Wave 3">
              <a:extLst>
                <a:ext uri="{FF2B5EF4-FFF2-40B4-BE49-F238E27FC236}">
                  <a16:creationId xmlns:a16="http://schemas.microsoft.com/office/drawing/2014/main" id="{33C90187-5871-FA68-6608-60408681140A}"/>
                </a:ext>
              </a:extLst>
            </p:cNvPr>
            <p:cNvSpPr/>
            <p:nvPr/>
          </p:nvSpPr>
          <p:spPr>
            <a:xfrm>
              <a:off x="2309091" y="-184497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Double Wave 4">
              <a:extLst>
                <a:ext uri="{FF2B5EF4-FFF2-40B4-BE49-F238E27FC236}">
                  <a16:creationId xmlns:a16="http://schemas.microsoft.com/office/drawing/2014/main" id="{82E29928-4CE3-0438-CFE7-9CA4613BD75E}"/>
                </a:ext>
              </a:extLst>
            </p:cNvPr>
            <p:cNvSpPr/>
            <p:nvPr/>
          </p:nvSpPr>
          <p:spPr>
            <a:xfrm>
              <a:off x="3694546" y="-16490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Double Wave 5">
              <a:extLst>
                <a:ext uri="{FF2B5EF4-FFF2-40B4-BE49-F238E27FC236}">
                  <a16:creationId xmlns:a16="http://schemas.microsoft.com/office/drawing/2014/main" id="{AE42D1F9-999B-E2C6-01D2-65044A2F0AC5}"/>
                </a:ext>
              </a:extLst>
            </p:cNvPr>
            <p:cNvSpPr/>
            <p:nvPr/>
          </p:nvSpPr>
          <p:spPr>
            <a:xfrm>
              <a:off x="5080001" y="-1518398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Double Wave 6">
              <a:extLst>
                <a:ext uri="{FF2B5EF4-FFF2-40B4-BE49-F238E27FC236}">
                  <a16:creationId xmlns:a16="http://schemas.microsoft.com/office/drawing/2014/main" id="{611D9FEF-664C-8E19-865B-1A679571A04D}"/>
                </a:ext>
              </a:extLst>
            </p:cNvPr>
            <p:cNvSpPr/>
            <p:nvPr/>
          </p:nvSpPr>
          <p:spPr>
            <a:xfrm>
              <a:off x="-461819" y="-1518395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Double Wave 7">
              <a:extLst>
                <a:ext uri="{FF2B5EF4-FFF2-40B4-BE49-F238E27FC236}">
                  <a16:creationId xmlns:a16="http://schemas.microsoft.com/office/drawing/2014/main" id="{79237E58-B49E-BACD-E8B9-D2E4408F74AC}"/>
                </a:ext>
              </a:extLst>
            </p:cNvPr>
            <p:cNvSpPr/>
            <p:nvPr/>
          </p:nvSpPr>
          <p:spPr>
            <a:xfrm>
              <a:off x="6465456" y="-16490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Double Wave 8">
              <a:extLst>
                <a:ext uri="{FF2B5EF4-FFF2-40B4-BE49-F238E27FC236}">
                  <a16:creationId xmlns:a16="http://schemas.microsoft.com/office/drawing/2014/main" id="{594E6E04-9674-EA5C-002F-B5755E3EDCA1}"/>
                </a:ext>
              </a:extLst>
            </p:cNvPr>
            <p:cNvSpPr/>
            <p:nvPr/>
          </p:nvSpPr>
          <p:spPr>
            <a:xfrm>
              <a:off x="7850911" y="-1834084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Double Wave 9">
              <a:extLst>
                <a:ext uri="{FF2B5EF4-FFF2-40B4-BE49-F238E27FC236}">
                  <a16:creationId xmlns:a16="http://schemas.microsoft.com/office/drawing/2014/main" id="{802C15E0-E493-E13A-058A-F86F623CC63E}"/>
                </a:ext>
              </a:extLst>
            </p:cNvPr>
            <p:cNvSpPr/>
            <p:nvPr/>
          </p:nvSpPr>
          <p:spPr>
            <a:xfrm>
              <a:off x="9236366" y="-16490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Double Wave 10">
              <a:extLst>
                <a:ext uri="{FF2B5EF4-FFF2-40B4-BE49-F238E27FC236}">
                  <a16:creationId xmlns:a16="http://schemas.microsoft.com/office/drawing/2014/main" id="{AF95A38A-3F7D-B662-8C7C-E0B0771094AB}"/>
                </a:ext>
              </a:extLst>
            </p:cNvPr>
            <p:cNvSpPr/>
            <p:nvPr/>
          </p:nvSpPr>
          <p:spPr>
            <a:xfrm>
              <a:off x="10621821" y="-146397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Double Wave 11">
              <a:extLst>
                <a:ext uri="{FF2B5EF4-FFF2-40B4-BE49-F238E27FC236}">
                  <a16:creationId xmlns:a16="http://schemas.microsoft.com/office/drawing/2014/main" id="{E76F0052-1F84-34CE-DA79-3B4C49FEA0A2}"/>
                </a:ext>
              </a:extLst>
            </p:cNvPr>
            <p:cNvSpPr/>
            <p:nvPr/>
          </p:nvSpPr>
          <p:spPr>
            <a:xfrm>
              <a:off x="12012808" y="-1649028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Double Wave 22">
              <a:extLst>
                <a:ext uri="{FF2B5EF4-FFF2-40B4-BE49-F238E27FC236}">
                  <a16:creationId xmlns:a16="http://schemas.microsoft.com/office/drawing/2014/main" id="{3B0477E9-4D38-2890-213D-F14346363A2E}"/>
                </a:ext>
              </a:extLst>
            </p:cNvPr>
            <p:cNvSpPr/>
            <p:nvPr/>
          </p:nvSpPr>
          <p:spPr>
            <a:xfrm>
              <a:off x="1076036" y="-14585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Double Wave 23">
              <a:extLst>
                <a:ext uri="{FF2B5EF4-FFF2-40B4-BE49-F238E27FC236}">
                  <a16:creationId xmlns:a16="http://schemas.microsoft.com/office/drawing/2014/main" id="{88F89E8B-080A-39F9-508E-66CCAB75D6C7}"/>
                </a:ext>
              </a:extLst>
            </p:cNvPr>
            <p:cNvSpPr/>
            <p:nvPr/>
          </p:nvSpPr>
          <p:spPr>
            <a:xfrm>
              <a:off x="2461491" y="-165447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Double Wave 24">
              <a:extLst>
                <a:ext uri="{FF2B5EF4-FFF2-40B4-BE49-F238E27FC236}">
                  <a16:creationId xmlns:a16="http://schemas.microsoft.com/office/drawing/2014/main" id="{0BE3A4DA-CFA9-1E55-4B8B-D6EDF9D9095C}"/>
                </a:ext>
              </a:extLst>
            </p:cNvPr>
            <p:cNvSpPr/>
            <p:nvPr/>
          </p:nvSpPr>
          <p:spPr>
            <a:xfrm>
              <a:off x="3846946" y="-14585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Double Wave 25">
              <a:extLst>
                <a:ext uri="{FF2B5EF4-FFF2-40B4-BE49-F238E27FC236}">
                  <a16:creationId xmlns:a16="http://schemas.microsoft.com/office/drawing/2014/main" id="{2CEADC33-A4AA-734C-8EF5-3B164FD62564}"/>
                </a:ext>
              </a:extLst>
            </p:cNvPr>
            <p:cNvSpPr/>
            <p:nvPr/>
          </p:nvSpPr>
          <p:spPr>
            <a:xfrm>
              <a:off x="5232401" y="-1327898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Double Wave 26">
              <a:extLst>
                <a:ext uri="{FF2B5EF4-FFF2-40B4-BE49-F238E27FC236}">
                  <a16:creationId xmlns:a16="http://schemas.microsoft.com/office/drawing/2014/main" id="{BE5BA932-D62D-E51B-FE69-3E33B582DEC4}"/>
                </a:ext>
              </a:extLst>
            </p:cNvPr>
            <p:cNvSpPr/>
            <p:nvPr/>
          </p:nvSpPr>
          <p:spPr>
            <a:xfrm>
              <a:off x="-309419" y="-1327895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Double Wave 27">
              <a:extLst>
                <a:ext uri="{FF2B5EF4-FFF2-40B4-BE49-F238E27FC236}">
                  <a16:creationId xmlns:a16="http://schemas.microsoft.com/office/drawing/2014/main" id="{82B4FC82-823F-8248-55A9-563FB8AC96EE}"/>
                </a:ext>
              </a:extLst>
            </p:cNvPr>
            <p:cNvSpPr/>
            <p:nvPr/>
          </p:nvSpPr>
          <p:spPr>
            <a:xfrm>
              <a:off x="6617856" y="-14585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Double Wave 28">
              <a:extLst>
                <a:ext uri="{FF2B5EF4-FFF2-40B4-BE49-F238E27FC236}">
                  <a16:creationId xmlns:a16="http://schemas.microsoft.com/office/drawing/2014/main" id="{87D17182-68A4-8412-B88F-6DC5F1749C0F}"/>
                </a:ext>
              </a:extLst>
            </p:cNvPr>
            <p:cNvSpPr/>
            <p:nvPr/>
          </p:nvSpPr>
          <p:spPr>
            <a:xfrm>
              <a:off x="8003311" y="-1643584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Double Wave 29">
              <a:extLst>
                <a:ext uri="{FF2B5EF4-FFF2-40B4-BE49-F238E27FC236}">
                  <a16:creationId xmlns:a16="http://schemas.microsoft.com/office/drawing/2014/main" id="{87499B36-EAC4-23CC-C6A2-BF2AE2F8AD01}"/>
                </a:ext>
              </a:extLst>
            </p:cNvPr>
            <p:cNvSpPr/>
            <p:nvPr/>
          </p:nvSpPr>
          <p:spPr>
            <a:xfrm>
              <a:off x="9388766" y="-145852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Double Wave 30">
              <a:extLst>
                <a:ext uri="{FF2B5EF4-FFF2-40B4-BE49-F238E27FC236}">
                  <a16:creationId xmlns:a16="http://schemas.microsoft.com/office/drawing/2014/main" id="{5BCB498F-281A-6ECB-75FF-9017F3C0C84E}"/>
                </a:ext>
              </a:extLst>
            </p:cNvPr>
            <p:cNvSpPr/>
            <p:nvPr/>
          </p:nvSpPr>
          <p:spPr>
            <a:xfrm>
              <a:off x="10774221" y="-127347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Double Wave 31">
              <a:extLst>
                <a:ext uri="{FF2B5EF4-FFF2-40B4-BE49-F238E27FC236}">
                  <a16:creationId xmlns:a16="http://schemas.microsoft.com/office/drawing/2014/main" id="{AE4323DE-D828-73F2-3AA6-0AE6040D0533}"/>
                </a:ext>
              </a:extLst>
            </p:cNvPr>
            <p:cNvSpPr/>
            <p:nvPr/>
          </p:nvSpPr>
          <p:spPr>
            <a:xfrm>
              <a:off x="12165208" y="-1458528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Double Wave 32">
              <a:extLst>
                <a:ext uri="{FF2B5EF4-FFF2-40B4-BE49-F238E27FC236}">
                  <a16:creationId xmlns:a16="http://schemas.microsoft.com/office/drawing/2014/main" id="{0BD961DC-3B72-215E-B40A-F70A61D4E41F}"/>
                </a:ext>
              </a:extLst>
            </p:cNvPr>
            <p:cNvSpPr/>
            <p:nvPr/>
          </p:nvSpPr>
          <p:spPr>
            <a:xfrm>
              <a:off x="1076036" y="-129958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Double Wave 33">
              <a:extLst>
                <a:ext uri="{FF2B5EF4-FFF2-40B4-BE49-F238E27FC236}">
                  <a16:creationId xmlns:a16="http://schemas.microsoft.com/office/drawing/2014/main" id="{C380EDE1-3579-825F-D441-D93C1B012D2F}"/>
                </a:ext>
              </a:extLst>
            </p:cNvPr>
            <p:cNvSpPr/>
            <p:nvPr/>
          </p:nvSpPr>
          <p:spPr>
            <a:xfrm>
              <a:off x="2461491" y="-1495526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Double Wave 34">
              <a:extLst>
                <a:ext uri="{FF2B5EF4-FFF2-40B4-BE49-F238E27FC236}">
                  <a16:creationId xmlns:a16="http://schemas.microsoft.com/office/drawing/2014/main" id="{049763B0-FA6C-461C-3354-39C2783B9562}"/>
                </a:ext>
              </a:extLst>
            </p:cNvPr>
            <p:cNvSpPr/>
            <p:nvPr/>
          </p:nvSpPr>
          <p:spPr>
            <a:xfrm>
              <a:off x="3846946" y="-129958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Double Wave 35">
              <a:extLst>
                <a:ext uri="{FF2B5EF4-FFF2-40B4-BE49-F238E27FC236}">
                  <a16:creationId xmlns:a16="http://schemas.microsoft.com/office/drawing/2014/main" id="{77588F20-4E00-CC91-594E-4EA768F18706}"/>
                </a:ext>
              </a:extLst>
            </p:cNvPr>
            <p:cNvSpPr/>
            <p:nvPr/>
          </p:nvSpPr>
          <p:spPr>
            <a:xfrm>
              <a:off x="5232401" y="-1168951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Double Wave 36">
              <a:extLst>
                <a:ext uri="{FF2B5EF4-FFF2-40B4-BE49-F238E27FC236}">
                  <a16:creationId xmlns:a16="http://schemas.microsoft.com/office/drawing/2014/main" id="{104A9550-6D1D-52B5-053E-08DB20DFCD05}"/>
                </a:ext>
              </a:extLst>
            </p:cNvPr>
            <p:cNvSpPr/>
            <p:nvPr/>
          </p:nvSpPr>
          <p:spPr>
            <a:xfrm>
              <a:off x="-309419" y="-1168948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Double Wave 37">
              <a:extLst>
                <a:ext uri="{FF2B5EF4-FFF2-40B4-BE49-F238E27FC236}">
                  <a16:creationId xmlns:a16="http://schemas.microsoft.com/office/drawing/2014/main" id="{790AA8FB-9C6F-930F-082E-A1F12EF8BE05}"/>
                </a:ext>
              </a:extLst>
            </p:cNvPr>
            <p:cNvSpPr/>
            <p:nvPr/>
          </p:nvSpPr>
          <p:spPr>
            <a:xfrm>
              <a:off x="6617856" y="-129958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Double Wave 38">
              <a:extLst>
                <a:ext uri="{FF2B5EF4-FFF2-40B4-BE49-F238E27FC236}">
                  <a16:creationId xmlns:a16="http://schemas.microsoft.com/office/drawing/2014/main" id="{F9A6A262-7730-3772-5BBF-31E9DA836E74}"/>
                </a:ext>
              </a:extLst>
            </p:cNvPr>
            <p:cNvSpPr/>
            <p:nvPr/>
          </p:nvSpPr>
          <p:spPr>
            <a:xfrm>
              <a:off x="8003311" y="-1484637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Double Wave 39">
              <a:extLst>
                <a:ext uri="{FF2B5EF4-FFF2-40B4-BE49-F238E27FC236}">
                  <a16:creationId xmlns:a16="http://schemas.microsoft.com/office/drawing/2014/main" id="{ACD90006-3CDB-F4ED-4A71-4B9341AAABA0}"/>
                </a:ext>
              </a:extLst>
            </p:cNvPr>
            <p:cNvSpPr/>
            <p:nvPr/>
          </p:nvSpPr>
          <p:spPr>
            <a:xfrm>
              <a:off x="9388766" y="-129958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Double Wave 40">
              <a:extLst>
                <a:ext uri="{FF2B5EF4-FFF2-40B4-BE49-F238E27FC236}">
                  <a16:creationId xmlns:a16="http://schemas.microsoft.com/office/drawing/2014/main" id="{9E5363FB-4DF8-5DD4-B9B7-22AB4CD15C54}"/>
                </a:ext>
              </a:extLst>
            </p:cNvPr>
            <p:cNvSpPr/>
            <p:nvPr/>
          </p:nvSpPr>
          <p:spPr>
            <a:xfrm>
              <a:off x="10774221" y="-111452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Double Wave 41">
              <a:extLst>
                <a:ext uri="{FF2B5EF4-FFF2-40B4-BE49-F238E27FC236}">
                  <a16:creationId xmlns:a16="http://schemas.microsoft.com/office/drawing/2014/main" id="{31B82230-E13E-511F-A942-D577927B2D0F}"/>
                </a:ext>
              </a:extLst>
            </p:cNvPr>
            <p:cNvSpPr/>
            <p:nvPr/>
          </p:nvSpPr>
          <p:spPr>
            <a:xfrm>
              <a:off x="12165208" y="-1299581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Double Wave 42">
              <a:extLst>
                <a:ext uri="{FF2B5EF4-FFF2-40B4-BE49-F238E27FC236}">
                  <a16:creationId xmlns:a16="http://schemas.microsoft.com/office/drawing/2014/main" id="{206BABD6-CD52-0F5F-DDC3-1646C404C7D1}"/>
                </a:ext>
              </a:extLst>
            </p:cNvPr>
            <p:cNvSpPr/>
            <p:nvPr/>
          </p:nvSpPr>
          <p:spPr>
            <a:xfrm>
              <a:off x="1076036" y="-122136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Double Wave 43">
              <a:extLst>
                <a:ext uri="{FF2B5EF4-FFF2-40B4-BE49-F238E27FC236}">
                  <a16:creationId xmlns:a16="http://schemas.microsoft.com/office/drawing/2014/main" id="{360160DD-443E-B98A-663A-9B2D449E5884}"/>
                </a:ext>
              </a:extLst>
            </p:cNvPr>
            <p:cNvSpPr/>
            <p:nvPr/>
          </p:nvSpPr>
          <p:spPr>
            <a:xfrm>
              <a:off x="2461491" y="-1417309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Double Wave 44">
              <a:extLst>
                <a:ext uri="{FF2B5EF4-FFF2-40B4-BE49-F238E27FC236}">
                  <a16:creationId xmlns:a16="http://schemas.microsoft.com/office/drawing/2014/main" id="{5E4721A1-F504-E72E-EF31-CD91D8B8A816}"/>
                </a:ext>
              </a:extLst>
            </p:cNvPr>
            <p:cNvSpPr/>
            <p:nvPr/>
          </p:nvSpPr>
          <p:spPr>
            <a:xfrm>
              <a:off x="3846946" y="-122136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Double Wave 45">
              <a:extLst>
                <a:ext uri="{FF2B5EF4-FFF2-40B4-BE49-F238E27FC236}">
                  <a16:creationId xmlns:a16="http://schemas.microsoft.com/office/drawing/2014/main" id="{43B97A98-D546-C520-46B6-DC18201296AE}"/>
                </a:ext>
              </a:extLst>
            </p:cNvPr>
            <p:cNvSpPr/>
            <p:nvPr/>
          </p:nvSpPr>
          <p:spPr>
            <a:xfrm>
              <a:off x="5232401" y="-1090734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Double Wave 46">
              <a:extLst>
                <a:ext uri="{FF2B5EF4-FFF2-40B4-BE49-F238E27FC236}">
                  <a16:creationId xmlns:a16="http://schemas.microsoft.com/office/drawing/2014/main" id="{7E8A076F-0FE6-49FD-9A7C-6CA89794681B}"/>
                </a:ext>
              </a:extLst>
            </p:cNvPr>
            <p:cNvSpPr/>
            <p:nvPr/>
          </p:nvSpPr>
          <p:spPr>
            <a:xfrm>
              <a:off x="-309419" y="-1090731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Double Wave 47">
              <a:extLst>
                <a:ext uri="{FF2B5EF4-FFF2-40B4-BE49-F238E27FC236}">
                  <a16:creationId xmlns:a16="http://schemas.microsoft.com/office/drawing/2014/main" id="{9280AE93-5332-0168-54FA-35DC469DF979}"/>
                </a:ext>
              </a:extLst>
            </p:cNvPr>
            <p:cNvSpPr/>
            <p:nvPr/>
          </p:nvSpPr>
          <p:spPr>
            <a:xfrm>
              <a:off x="6617856" y="-122136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Double Wave 48">
              <a:extLst>
                <a:ext uri="{FF2B5EF4-FFF2-40B4-BE49-F238E27FC236}">
                  <a16:creationId xmlns:a16="http://schemas.microsoft.com/office/drawing/2014/main" id="{348886FB-E0BF-DE2C-3F9F-348E4DBC8F24}"/>
                </a:ext>
              </a:extLst>
            </p:cNvPr>
            <p:cNvSpPr/>
            <p:nvPr/>
          </p:nvSpPr>
          <p:spPr>
            <a:xfrm>
              <a:off x="8003311" y="-1406420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Double Wave 49">
              <a:extLst>
                <a:ext uri="{FF2B5EF4-FFF2-40B4-BE49-F238E27FC236}">
                  <a16:creationId xmlns:a16="http://schemas.microsoft.com/office/drawing/2014/main" id="{89BA89C5-EFE2-DE44-CD1D-7B258053FA1E}"/>
                </a:ext>
              </a:extLst>
            </p:cNvPr>
            <p:cNvSpPr/>
            <p:nvPr/>
          </p:nvSpPr>
          <p:spPr>
            <a:xfrm>
              <a:off x="9388766" y="-1221363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Double Wave 50">
              <a:extLst>
                <a:ext uri="{FF2B5EF4-FFF2-40B4-BE49-F238E27FC236}">
                  <a16:creationId xmlns:a16="http://schemas.microsoft.com/office/drawing/2014/main" id="{5048EC11-8D75-B4DF-EAA6-C342D577C0EB}"/>
                </a:ext>
              </a:extLst>
            </p:cNvPr>
            <p:cNvSpPr/>
            <p:nvPr/>
          </p:nvSpPr>
          <p:spPr>
            <a:xfrm>
              <a:off x="10774221" y="-1036306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Double Wave 51">
              <a:extLst>
                <a:ext uri="{FF2B5EF4-FFF2-40B4-BE49-F238E27FC236}">
                  <a16:creationId xmlns:a16="http://schemas.microsoft.com/office/drawing/2014/main" id="{AEE9E348-E1C9-79A1-162F-ECCD1F523F3B}"/>
                </a:ext>
              </a:extLst>
            </p:cNvPr>
            <p:cNvSpPr/>
            <p:nvPr/>
          </p:nvSpPr>
          <p:spPr>
            <a:xfrm>
              <a:off x="12165208" y="-1221364"/>
              <a:ext cx="1385455" cy="1034473"/>
            </a:xfrm>
            <a:prstGeom prst="doubleWave">
              <a:avLst>
                <a:gd name="adj1" fmla="val 6638"/>
                <a:gd name="adj2" fmla="val 0"/>
              </a:avLst>
            </a:prstGeom>
            <a:solidFill>
              <a:srgbClr val="FA0E0E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1C15B6-DAF7-330B-0C80-8BD106902A36}"/>
              </a:ext>
            </a:extLst>
          </p:cNvPr>
          <p:cNvSpPr txBox="1"/>
          <p:nvPr/>
        </p:nvSpPr>
        <p:spPr>
          <a:xfrm>
            <a:off x="530259" y="-622164"/>
            <a:ext cx="8083482" cy="4671644"/>
          </a:xfrm>
          <a:prstGeom prst="rect">
            <a:avLst/>
          </a:prstGeom>
          <a:noFill/>
        </p:spPr>
        <p:txBody>
          <a:bodyPr wrap="square" rtlCol="0">
            <a:prstTxWarp prst="textCanDown">
              <a:avLst>
                <a:gd name="adj" fmla="val 11692"/>
              </a:avLst>
            </a:prstTxWarp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blipFill dpi="0" rotWithShape="1">
                  <a:blip r:embed="rId2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alibri" panose="020F0502020204030204"/>
                <a:ea typeface="+mn-ea"/>
                <a:cs typeface="+mn-cs"/>
              </a:rPr>
              <a:t>--------------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016F9-A496-D3EF-4E18-19C3F488268A}"/>
              </a:ext>
            </a:extLst>
          </p:cNvPr>
          <p:cNvSpPr txBox="1"/>
          <p:nvPr/>
        </p:nvSpPr>
        <p:spPr>
          <a:xfrm>
            <a:off x="2650881" y="1786433"/>
            <a:ext cx="38422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rtl="1">
              <a:buClrTx/>
            </a:pPr>
            <a:r>
              <a:rPr lang="fa-IR" sz="4500" kern="1200" dirty="0">
                <a:solidFill>
                  <a:srgbClr val="002060"/>
                </a:solidFill>
                <a:latin typeface="Calibri" panose="020F0502020204030204"/>
                <a:ea typeface="+mn-ea"/>
                <a:cs typeface="B Nazanin" panose="00000400000000000000" pitchFamily="2" charset="-78"/>
              </a:rPr>
              <a:t>با تشکر از توجه شما</a:t>
            </a:r>
            <a:endParaRPr lang="en-US" sz="4500" kern="1200" dirty="0">
              <a:solidFill>
                <a:srgbClr val="002060"/>
              </a:solidFill>
              <a:latin typeface="Calibri" panose="020F0502020204030204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F44CB27-CA09-14BD-66CE-9BC190D8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8EF1-794C-408A-BA64-C6107E6564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39DE6-2D70-13CC-7004-1E558E89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1837"/>
            <a:ext cx="7704000" cy="572700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بیماری های چشم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Google Shape;162;p20">
            <a:extLst>
              <a:ext uri="{FF2B5EF4-FFF2-40B4-BE49-F238E27FC236}">
                <a16:creationId xmlns:a16="http://schemas.microsoft.com/office/drawing/2014/main" id="{DF92E794-0A38-A9C7-FDE2-028E32935F64}"/>
              </a:ext>
            </a:extLst>
          </p:cNvPr>
          <p:cNvSpPr/>
          <p:nvPr/>
        </p:nvSpPr>
        <p:spPr>
          <a:xfrm rot="16200000">
            <a:off x="-317331" y="2428194"/>
            <a:ext cx="2552488" cy="47782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>
                <a:solidFill>
                  <a:schemeClr val="lt2"/>
                </a:solidFill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بیماری های مورد بررسی</a:t>
            </a:r>
            <a:endParaRPr sz="2000" b="1" dirty="0">
              <a:solidFill>
                <a:schemeClr val="lt2"/>
              </a:solidFill>
              <a:latin typeface="Rajdhani"/>
              <a:ea typeface="Rajdhani"/>
              <a:cs typeface="B Nazanin" panose="00000400000000000000" pitchFamily="2" charset="-78"/>
              <a:sym typeface="Rajdhani"/>
            </a:endParaRPr>
          </a:p>
        </p:txBody>
      </p:sp>
      <p:cxnSp>
        <p:nvCxnSpPr>
          <p:cNvPr id="13" name="Google Shape;163;p20">
            <a:extLst>
              <a:ext uri="{FF2B5EF4-FFF2-40B4-BE49-F238E27FC236}">
                <a16:creationId xmlns:a16="http://schemas.microsoft.com/office/drawing/2014/main" id="{1E9E9BF2-0445-7001-849D-5E52FC569F3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197826" y="2667107"/>
            <a:ext cx="1295475" cy="4916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4" name="Google Shape;165;p20">
            <a:extLst>
              <a:ext uri="{FF2B5EF4-FFF2-40B4-BE49-F238E27FC236}">
                <a16:creationId xmlns:a16="http://schemas.microsoft.com/office/drawing/2014/main" id="{E97C3821-D7C5-E704-CC05-AC176950C75E}"/>
              </a:ext>
            </a:extLst>
          </p:cNvPr>
          <p:cNvCxnSpPr>
            <a:cxnSpLocks/>
            <a:stCxn id="12" idx="2"/>
          </p:cNvCxnSpPr>
          <p:nvPr/>
        </p:nvCxnSpPr>
        <p:spPr>
          <a:xfrm flipV="1">
            <a:off x="1197826" y="2268813"/>
            <a:ext cx="1295475" cy="3982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5" name="Google Shape;65;p16">
            <a:extLst>
              <a:ext uri="{FF2B5EF4-FFF2-40B4-BE49-F238E27FC236}">
                <a16:creationId xmlns:a16="http://schemas.microsoft.com/office/drawing/2014/main" id="{BB2C9BC5-D9AB-F2AA-4DF5-CBFC1BC9284E}"/>
              </a:ext>
            </a:extLst>
          </p:cNvPr>
          <p:cNvSpPr txBox="1">
            <a:spLocks/>
          </p:cNvSpPr>
          <p:nvPr/>
        </p:nvSpPr>
        <p:spPr>
          <a:xfrm>
            <a:off x="2621814" y="2006875"/>
            <a:ext cx="1499511" cy="523875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  <a:buNone/>
            </a:pPr>
            <a:r>
              <a:rPr lang="en-US" sz="1800" b="1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Dry AMD</a:t>
            </a:r>
          </a:p>
        </p:txBody>
      </p:sp>
      <p:sp>
        <p:nvSpPr>
          <p:cNvPr id="16" name="Google Shape;65;p16">
            <a:extLst>
              <a:ext uri="{FF2B5EF4-FFF2-40B4-BE49-F238E27FC236}">
                <a16:creationId xmlns:a16="http://schemas.microsoft.com/office/drawing/2014/main" id="{F22E9E15-745D-D655-F5D8-CD6D53846F25}"/>
              </a:ext>
            </a:extLst>
          </p:cNvPr>
          <p:cNvSpPr txBox="1">
            <a:spLocks/>
          </p:cNvSpPr>
          <p:nvPr/>
        </p:nvSpPr>
        <p:spPr>
          <a:xfrm>
            <a:off x="2621814" y="2830112"/>
            <a:ext cx="1499511" cy="523875"/>
          </a:xfrm>
          <a:prstGeom prst="rect">
            <a:avLst/>
          </a:prstGeom>
          <a:solidFill>
            <a:schemeClr val="dk1">
              <a:alpha val="56699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200"/>
              </a:spcBef>
              <a:buClr>
                <a:schemeClr val="accent4"/>
              </a:buClr>
              <a:buNone/>
            </a:pPr>
            <a:r>
              <a:rPr lang="en-US" sz="1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Wet AMD</a:t>
            </a:r>
            <a:endParaRPr lang="en-US" sz="1800" b="1" kern="100" dirty="0">
              <a:solidFill>
                <a:schemeClr val="accent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ge-related macular degeneration - Dry and wet AMD - Specialist  Ophthalmologist Gqeberha (Port Elizabeth) | Dr Olivia Read">
            <a:extLst>
              <a:ext uri="{FF2B5EF4-FFF2-40B4-BE49-F238E27FC236}">
                <a16:creationId xmlns:a16="http://schemas.microsoft.com/office/drawing/2014/main" id="{450446A4-71BA-812E-FD3B-A5935ABF80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600" r="2870" b="2014"/>
          <a:stretch/>
        </p:blipFill>
        <p:spPr bwMode="auto">
          <a:xfrm>
            <a:off x="4843463" y="1152850"/>
            <a:ext cx="3812324" cy="3028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1DE99-7C9C-3914-45C2-705C8106A3E2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B26F9-3FC7-2D32-8E6B-B14B525E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248570"/>
            <a:ext cx="7704000" cy="572700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بیماری های چشم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B4153-13DE-F3FA-5C9B-B055553A2AA4}"/>
              </a:ext>
            </a:extLst>
          </p:cNvPr>
          <p:cNvSpPr txBox="1"/>
          <p:nvPr/>
        </p:nvSpPr>
        <p:spPr>
          <a:xfrm>
            <a:off x="6696077" y="1306906"/>
            <a:ext cx="1685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علائم و نشانه ها:</a:t>
            </a:r>
            <a:endParaRPr lang="en-US" sz="1800" b="1" kern="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70B41-370C-DCB1-85B0-0DF3F19B9CED}"/>
              </a:ext>
            </a:extLst>
          </p:cNvPr>
          <p:cNvSpPr txBox="1"/>
          <p:nvPr/>
        </p:nvSpPr>
        <p:spPr>
          <a:xfrm>
            <a:off x="3548062" y="1784483"/>
            <a:ext cx="4572000" cy="11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شروع به درک خطوط مستقیم به صورت موج دار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دید</a:t>
            </a:r>
            <a:r>
              <a:rPr lang="fa-IR" sz="180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محدود در نور کم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18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تاری دید مرکزی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E7F1D-0218-8909-BD61-72D01281AAD9}"/>
              </a:ext>
            </a:extLst>
          </p:cNvPr>
          <p:cNvSpPr txBox="1"/>
          <p:nvPr/>
        </p:nvSpPr>
        <p:spPr>
          <a:xfrm>
            <a:off x="1862138" y="1306906"/>
            <a:ext cx="168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kern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علل و عوامل خطر: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2F4F-7AED-9F82-F881-8DE8E3250BBB}"/>
              </a:ext>
            </a:extLst>
          </p:cNvPr>
          <p:cNvSpPr txBox="1"/>
          <p:nvPr/>
        </p:nvSpPr>
        <p:spPr>
          <a:xfrm>
            <a:off x="590550" y="1784483"/>
            <a:ext cx="2543175" cy="1574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تغذیه ضعیف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اضافه وزن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فشار خون بالا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just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عدم فعالیت بدنی کافی</a:t>
            </a: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BB944-473D-E8AE-C31E-CAFED6BAFC1F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5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808C4-3E5D-7206-CA10-48B4E75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6" y="166013"/>
            <a:ext cx="7704000" cy="572700"/>
          </a:xfrm>
        </p:spPr>
        <p:txBody>
          <a:bodyPr/>
          <a:lstStyle/>
          <a:p>
            <a:r>
              <a:rPr lang="fa-IR" b="1" i="0" dirty="0">
                <a:solidFill>
                  <a:srgbClr val="F3F3F3"/>
                </a:solidFill>
                <a:effectLst/>
                <a:latin typeface="Rajdhani" panose="020B0604020202020204" charset="0"/>
                <a:ea typeface="Rajdhani" panose="020B0604020202020204" charset="0"/>
                <a:cs typeface="B Nazanin" panose="00000400000000000000" pitchFamily="2" charset="-78"/>
              </a:rPr>
              <a:t>بیماری های چشم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19174-F94A-049A-5E8E-3C562CE1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98" y="1795345"/>
            <a:ext cx="4978565" cy="28511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D6328-E88A-D5D6-AEE6-B9DB046985B0}"/>
              </a:ext>
            </a:extLst>
          </p:cNvPr>
          <p:cNvSpPr txBox="1"/>
          <p:nvPr/>
        </p:nvSpPr>
        <p:spPr>
          <a:xfrm>
            <a:off x="1725770" y="1262304"/>
            <a:ext cx="694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برای تشخیص </a:t>
            </a:r>
            <a:r>
              <a:rPr lang="en-US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AMD</a:t>
            </a:r>
            <a:r>
              <a:rPr lang="fa-IR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یک متخصص پزشکی احتمالاً از تست شبکه </a:t>
            </a:r>
            <a:r>
              <a:rPr lang="en-US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Amsler</a:t>
            </a:r>
            <a:r>
              <a:rPr lang="fa-IR" sz="1800" kern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استفاده می کند.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F079A-346D-2166-49E2-5999B95D743A}"/>
              </a:ext>
            </a:extLst>
          </p:cNvPr>
          <p:cNvSpPr txBox="1"/>
          <p:nvPr/>
        </p:nvSpPr>
        <p:spPr>
          <a:xfrm>
            <a:off x="7152069" y="769676"/>
            <a:ext cx="1521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i="0" dirty="0">
                <a:solidFill>
                  <a:srgbClr val="F3F3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تشخیص: 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8B682-D189-1494-3064-5B4C43AE1D37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9D8CAB4-8E18-D38B-9703-135B5755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6" y="166013"/>
            <a:ext cx="7704000" cy="572700"/>
          </a:xfrm>
        </p:spPr>
        <p:txBody>
          <a:bodyPr/>
          <a:lstStyle/>
          <a:p>
            <a:r>
              <a:rPr lang="fa-IR" b="1" i="0" dirty="0">
                <a:solidFill>
                  <a:srgbClr val="F3F3F3"/>
                </a:solidFill>
                <a:effectLst/>
                <a:latin typeface="Rajdhani" panose="020B0604020202020204" charset="0"/>
                <a:ea typeface="Rajdhani" panose="020B0604020202020204" charset="0"/>
                <a:cs typeface="B Nazanin" panose="00000400000000000000" pitchFamily="2" charset="-78"/>
              </a:rPr>
              <a:t>بیماری های چشم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112A2-5CA5-19CD-8C1F-8739C031D52F}"/>
              </a:ext>
            </a:extLst>
          </p:cNvPr>
          <p:cNvSpPr txBox="1"/>
          <p:nvPr/>
        </p:nvSpPr>
        <p:spPr>
          <a:xfrm>
            <a:off x="4954073" y="863542"/>
            <a:ext cx="3711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b="1" i="0" dirty="0">
                <a:solidFill>
                  <a:srgbClr val="F3F3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نمونه هایی از عکس های </a:t>
            </a:r>
            <a:r>
              <a:rPr lang="en-US" sz="2000" b="1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ge-Related Macular Degeneration - FV Hospital">
            <a:extLst>
              <a:ext uri="{FF2B5EF4-FFF2-40B4-BE49-F238E27FC236}">
                <a16:creationId xmlns:a16="http://schemas.microsoft.com/office/drawing/2014/main" id="{72AF010B-C005-61ED-C8FE-BD1F7DA6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b="4634"/>
          <a:stretch/>
        </p:blipFill>
        <p:spPr bwMode="auto">
          <a:xfrm>
            <a:off x="488458" y="1594260"/>
            <a:ext cx="2382847" cy="28681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94EDE-0C55-A833-D9FB-ACDB1FED38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84" y="1594260"/>
            <a:ext cx="3821493" cy="286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F69B8-2469-5513-E537-55C4317AA5CA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53268-1F60-12FE-9E36-A0F977BE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3981"/>
            <a:ext cx="7704000" cy="572700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تصویر برداری پزشکی از چشم</a:t>
            </a:r>
            <a:endParaRPr lang="en-US" dirty="0"/>
          </a:p>
        </p:txBody>
      </p:sp>
      <p:pic>
        <p:nvPicPr>
          <p:cNvPr id="4" name="Picture 3" descr="Feasibility and clinical utility of handheld fundus cameras for retinal  imaging | Eye">
            <a:extLst>
              <a:ext uri="{FF2B5EF4-FFF2-40B4-BE49-F238E27FC236}">
                <a16:creationId xmlns:a16="http://schemas.microsoft.com/office/drawing/2014/main" id="{F94EBFE5-2BB0-EA68-CDAE-A213FA9C5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27" y="1458101"/>
            <a:ext cx="5242568" cy="28048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CDBFD2-2929-7AA2-96EA-5BDE8FB40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38453"/>
              </p:ext>
            </p:extLst>
          </p:nvPr>
        </p:nvGraphicFramePr>
        <p:xfrm>
          <a:off x="506578" y="786681"/>
          <a:ext cx="1920240" cy="4023360"/>
        </p:xfrm>
        <a:graphic>
          <a:graphicData uri="http://schemas.openxmlformats.org/drawingml/2006/table">
            <a:tbl>
              <a:tblPr rtl="1" firstRow="1" firstCol="1" bandRow="1">
                <a:tableStyleId>{912C8C85-51F0-491E-9774-3900AFEF0FD7}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332053981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دستگاه تصویربرداری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67955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دوربین </a:t>
                      </a:r>
                      <a:r>
                        <a:rPr lang="en-US" sz="18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Fundus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22214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توموگرافی نوری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07931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اس ال او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19392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آنژیوگرافی فلورسین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3902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توپوگرافی کرنی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11143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تصویربرداری اولتراسوند</a:t>
                      </a:r>
                      <a:r>
                        <a:rPr lang="en-US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 </a:t>
                      </a:r>
                      <a:endParaRPr lang="fa-IR" sz="1800" kern="100" dirty="0">
                        <a:solidFill>
                          <a:schemeClr val="tx2"/>
                        </a:solidFill>
                        <a:effectLst/>
                        <a:cs typeface="B Nazanin" panose="00000400000000000000" pitchFamily="2" charset="-78"/>
                      </a:endParaRPr>
                    </a:p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(A&amp;B-scan)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79743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میکروسکوپی هموار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750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00" dirty="0">
                          <a:solidFill>
                            <a:schemeClr val="tx2"/>
                          </a:solidFill>
                          <a:effectLst/>
                          <a:cs typeface="B Nazanin" panose="00000400000000000000" pitchFamily="2" charset="-78"/>
                        </a:rPr>
                        <a:t>پاکیمتری</a:t>
                      </a:r>
                      <a:endParaRPr lang="en-US" sz="1800" kern="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37127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4AAB55-C8D7-746E-4861-7C4E3827D3FA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B6DD9B-7F52-EB99-1E15-0B0A21FC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01" y="230407"/>
            <a:ext cx="7704000" cy="572700"/>
          </a:xfrm>
        </p:spPr>
        <p:txBody>
          <a:bodyPr/>
          <a:lstStyle/>
          <a:p>
            <a:r>
              <a:rPr lang="fa-IR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065C3-88E8-F604-C6C3-8467854A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52" y="3061396"/>
            <a:ext cx="773850" cy="63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56325-D147-22A4-F677-AF7293F67CD3}"/>
              </a:ext>
            </a:extLst>
          </p:cNvPr>
          <p:cNvSpPr txBox="1"/>
          <p:nvPr/>
        </p:nvSpPr>
        <p:spPr>
          <a:xfrm>
            <a:off x="5653824" y="1006332"/>
            <a:ext cx="2942823" cy="314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هوش مصنوعی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AI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یادگیری 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ماشین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ML</a:t>
            </a:r>
            <a:r>
              <a:rPr lang="fa-IR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شبکه عصبی مصنوعی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ANN</a:t>
            </a: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b="1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R="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fa-IR" sz="18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یادگیری عمیق (</a:t>
            </a:r>
            <a:r>
              <a:rPr lang="en-US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DL</a:t>
            </a:r>
            <a:r>
              <a:rPr lang="ar-SA" sz="18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fa-IR" sz="18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marR="0" indent="-285750" algn="r" rt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D86D5-762D-20F4-1DF8-2DA0B0763152}"/>
              </a:ext>
            </a:extLst>
          </p:cNvPr>
          <p:cNvSpPr txBox="1"/>
          <p:nvPr/>
        </p:nvSpPr>
        <p:spPr>
          <a:xfrm>
            <a:off x="194441" y="204952"/>
            <a:ext cx="346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686</Words>
  <Application>Microsoft Office PowerPoint</Application>
  <PresentationFormat>On-screen Show (16:9)</PresentationFormat>
  <Paragraphs>172</Paragraphs>
  <Slides>38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Times New Roman</vt:lpstr>
      <vt:lpstr>Roboto Condensed Light</vt:lpstr>
      <vt:lpstr>Arial</vt:lpstr>
      <vt:lpstr>Calibri Light</vt:lpstr>
      <vt:lpstr>Fira Sans Condensed Light</vt:lpstr>
      <vt:lpstr>Rajdhani</vt:lpstr>
      <vt:lpstr>Symbol</vt:lpstr>
      <vt:lpstr>Calibri</vt:lpstr>
      <vt:lpstr>Anaheim</vt:lpstr>
      <vt:lpstr>Fira Sans Condensed</vt:lpstr>
      <vt:lpstr>B Nazanin</vt:lpstr>
      <vt:lpstr>AI Tech Agency Infographics by Slidesgo</vt:lpstr>
      <vt:lpstr>Office Theme</vt:lpstr>
      <vt:lpstr>Document</vt:lpstr>
      <vt:lpstr>PowerPoint Presentation</vt:lpstr>
      <vt:lpstr>مقدمه</vt:lpstr>
      <vt:lpstr>پیشینه پژوهش:</vt:lpstr>
      <vt:lpstr>بیماری های چشم</vt:lpstr>
      <vt:lpstr>بیماری های چشم</vt:lpstr>
      <vt:lpstr>بیماری های چشم</vt:lpstr>
      <vt:lpstr>بیماری های چشم</vt:lpstr>
      <vt:lpstr>تصویر برداری پزشکی از چشم</vt:lpstr>
      <vt:lpstr>هوش مصنوعی</vt:lpstr>
      <vt:lpstr>هوش مصنوعی</vt:lpstr>
      <vt:lpstr>هوش مصنوعی</vt:lpstr>
      <vt:lpstr>هوش مصنوعی</vt:lpstr>
      <vt:lpstr>هوش مصنوعی</vt:lpstr>
      <vt:lpstr>هوش مصنوعی</vt:lpstr>
      <vt:lpstr>دیتاست</vt:lpstr>
      <vt:lpstr>دیتاست</vt:lpstr>
      <vt:lpstr>دیتاست</vt:lpstr>
      <vt:lpstr>دیتاست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جزئیات و نتایج مدل سازی</vt:lpstr>
      <vt:lpstr>نتیجه گیری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</dc:creator>
  <cp:lastModifiedBy>mostafa amiri</cp:lastModifiedBy>
  <cp:revision>12</cp:revision>
  <dcterms:modified xsi:type="dcterms:W3CDTF">2024-02-03T05:46:14Z</dcterms:modified>
</cp:coreProperties>
</file>